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Greycliff" panose="020B0604020202020204" charset="0"/>
      <p:regular r:id="rId37"/>
    </p:embeddedFont>
    <p:embeddedFont>
      <p:font typeface="Greycliff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 </a:t>
            </a:r>
          </a:p>
          <a:p>
            <a:r>
              <a:rPr lang="en-US"/>
              <a:t>For what feels like forever, architects have had to make this really tough choice when it comes to the outside of our buildings. </a:t>
            </a:r>
          </a:p>
          <a:p>
            <a:r>
              <a:rPr lang="en-US"/>
              <a:t>But what if that choice just disappeared?</a:t>
            </a:r>
          </a:p>
          <a:p>
            <a:r>
              <a:rPr lang="en-US"/>
              <a:t>Today we’re diving into what could be a whole new era in architecture – one that’s designed to end that old compromise for good.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10:</a:t>
            </a:r>
          </a:p>
          <a:p>
            <a:r>
              <a:rPr lang="en-US"/>
              <a:t>Here’s a great visual of how that works. </a:t>
            </a:r>
          </a:p>
          <a:p>
            <a:r>
              <a:rPr lang="en-US"/>
              <a:t>On the left you’ve got the heart of the system, the aluminum core. That’s the structure. </a:t>
            </a:r>
          </a:p>
          <a:p>
            <a:r>
              <a:rPr lang="en-US"/>
              <a:t>On the right you have it’s protective layer, the powder coated shield. That’s what gives it the look.</a:t>
            </a:r>
          </a:p>
          <a:p>
            <a:r>
              <a:rPr lang="en-US"/>
              <a:t>And then at the top you have the clip—the smart little connector that snaps everything into place hidden from view, no visible screws, no fuss, just a clean, fast install that looks pro and holds up for decades.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11:</a:t>
            </a:r>
          </a:p>
          <a:p>
            <a:r>
              <a:rPr lang="en-US"/>
              <a:t>So let’s start with the core. This is the backbone. We’re not just talking about bent pieces of metal here. These are precision extruded aluminum profiles, which means every single piece is made perfectly to fit together flawlessly.</a:t>
            </a:r>
          </a:p>
          <a:p>
            <a:r>
              <a:rPr lang="en-US"/>
              <a:t>It’s super strong, it won’t warp, and maybe just as important, it’s made from 100% recyclable aluminum.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12:</a:t>
            </a:r>
          </a:p>
          <a:p>
            <a:r>
              <a:rPr lang="en-US"/>
              <a:t>Now, if the core is the strength, the shield is where the magic really happens.</a:t>
            </a:r>
          </a:p>
          <a:p>
            <a:r>
              <a:rPr lang="en-US"/>
              <a:t>It’s a special powder coating that’s electrostatically applied, so it sticks everywhere perfectly. And then baked on in an oven to form this incredibly tough bond.</a:t>
            </a:r>
          </a:p>
          <a:p>
            <a:r>
              <a:rPr lang="en-US"/>
              <a:t>Think of the finish on a high end bicycle, or a fancy kitchen appliance. It’s designed to look brand new and resist fading for decades, with basically zero maintenance.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13:</a:t>
            </a:r>
          </a:p>
          <a:p>
            <a:r>
              <a:rPr lang="en-US" dirty="0"/>
              <a:t>Now let's talk about the clip—the part that makes the whole ecosystem click (literally). This is our patented Clip &amp; Slide™ system: clever, concealed, and seriously fast.</a:t>
            </a:r>
          </a:p>
          <a:p>
            <a:r>
              <a:rPr lang="en-US" dirty="0"/>
              <a:t>You snap the clips right onto the top edge of the plank—easy and secure. Then you screw those clips into the </a:t>
            </a:r>
            <a:r>
              <a:rPr lang="en-US" dirty="0" err="1"/>
              <a:t>subtrate</a:t>
            </a:r>
            <a:r>
              <a:rPr lang="en-US" dirty="0"/>
              <a:t>.</a:t>
            </a:r>
          </a:p>
          <a:p>
            <a:r>
              <a:rPr lang="en-US" dirty="0"/>
              <a:t>It's a true floating wall system, so the planks can expand and contract freely with temperature changes—no buckling, no gapping, just a flat, pro-looking finish that holds up year after year.</a:t>
            </a:r>
          </a:p>
          <a:p>
            <a:r>
              <a:rPr lang="en-US" dirty="0"/>
              <a:t>No visible screws on the face, no caulk needed between planks, no specialized tools or training. Installs quicker, cuts labor costs, and delivers that clean, modern look crews love and buildings need.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14:</a:t>
            </a:r>
          </a:p>
          <a:p>
            <a:r>
              <a:rPr lang="en-US"/>
              <a:t>Alright, so we get it – it’s tough, it lasts, and it’s got a lot of engineering behind it. Awesome. </a:t>
            </a:r>
          </a:p>
          <a:p>
            <a:r>
              <a:rPr lang="en-US"/>
              <a:t>But what about the look? This is where we shift from the science to the art. Because this tech really opens up a whole new world of creative freedom for designers.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15:</a:t>
            </a:r>
          </a:p>
          <a:p>
            <a:r>
              <a:rPr lang="en-US"/>
              <a:t>So let’s ask that question: What happens when you take away all those old limits on color and texture, when you don’t have to worry about your material failing you in 10 years?</a:t>
            </a:r>
          </a:p>
          <a:p>
            <a:r>
              <a:rPr lang="en-US"/>
              <a:t>What does that freedom actually look like?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16:</a:t>
            </a:r>
          </a:p>
          <a:p>
            <a:r>
              <a:rPr lang="en-US"/>
              <a:t>Well for starters, it means that you can get that incredible warm look of real wood without any of the nightmares. No warping, no rotting… nothing.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17:</a:t>
            </a:r>
          </a:p>
          <a:p>
            <a:r>
              <a:rPr lang="en-US"/>
              <a:t>Or, you can go super sleek and modern with these perfect bold colours that actually stay bold. Year after year after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18:</a:t>
            </a:r>
          </a:p>
          <a:p>
            <a:r>
              <a:rPr lang="en-US"/>
              <a:t>And when we talk about options, the palette is huge. We’re talking dozens of super-realistic woodgrain finishes.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19:</a:t>
            </a:r>
          </a:p>
          <a:p>
            <a:r>
              <a:rPr lang="en-US"/>
              <a:t>If our standard solids aren’t quite hitting the mark, you can custom match virtually any colour an architect can dream up.</a:t>
            </a:r>
          </a:p>
          <a:p>
            <a:r>
              <a:rPr lang="en-US"/>
              <a:t>The options are - for all intents and purposes - unlimited.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a:t>
            </a:r>
          </a:p>
          <a:p>
            <a:r>
              <a:rPr lang="en-US"/>
              <a:t>Think about it – every single building you see is the result of a thousand different decisions. And for generations, one of the biggest headaches has been this constant battle between the architect’s pure, beautiful vision, and the harsh realities of weather, time, and wear and tear.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here’s the real game changer- all these different styles, whether you want that classic lap siding look, or board and batten...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 these really cool modern fins...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they’re all designed as part of one single system.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mix and match them on the same building...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it all just works.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you could go for a super classic, timeless look like this lap with board and batten here.</a:t>
            </a:r>
          </a:p>
          <a:p>
            <a:endParaRPr lang="en-US"/>
          </a:p>
          <a:p>
            <a:r>
              <a:rPr lang="en-US"/>
              <a:t>Those shadow lines are perfect and they’re going to stay perfect, unlike wood that can shrink and gap over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 you could go in a completely different direction, go modern with Architectural fins and Chevron. </a:t>
            </a:r>
          </a:p>
          <a:p>
            <a:r>
              <a:rPr lang="en-US"/>
              <a:t>And you get all of that beauty with the permanence of aluminum.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23:</a:t>
            </a:r>
          </a:p>
          <a:p>
            <a:r>
              <a:rPr lang="en-US"/>
              <a:t>Where this system really shines is on big projects. It lets architects get really creative – mixing different colors and textures to create buildings that are super interesting to look at, but are also incredibly efficient to build and maintain.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24: </a:t>
            </a:r>
          </a:p>
          <a:p>
            <a:r>
              <a:rPr lang="en-US"/>
              <a:t>You know, at the end of the day, this is about more than just a new building material, it’s a totally different way of thinking about construction. It’s looking at the entire life of a building. From the day the materials are specified to it’s long term value.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25:</a:t>
            </a:r>
          </a:p>
          <a:p>
            <a:r>
              <a:rPr lang="en-US"/>
              <a:t>And if you’re a builder or a property owner, the day-to-day benefits are just huge. Sourcing gets way easier because it’s all one system.</a:t>
            </a:r>
          </a:p>
          <a:p>
            <a:r>
              <a:rPr lang="en-US"/>
              <a:t>Installation claims to be up to 40% faster.</a:t>
            </a:r>
          </a:p>
          <a:p>
            <a:r>
              <a:rPr lang="en-US"/>
              <a:t>And the maintenance down the road drops to pretty much zero. For decades.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3:</a:t>
            </a:r>
          </a:p>
          <a:p>
            <a:r>
              <a:rPr lang="en-US"/>
              <a:t>So that really brings us to the big question: do we have to pick one?</a:t>
            </a:r>
          </a:p>
          <a:p>
            <a:r>
              <a:rPr lang="en-US"/>
              <a:t>Inspiring beauty OR lasting performance.</a:t>
            </a:r>
          </a:p>
          <a:p>
            <a:r>
              <a:rPr lang="en-US"/>
              <a:t>Or can we actually, finally, have both?</a:t>
            </a:r>
          </a:p>
          <a:p>
            <a:r>
              <a:rPr lang="en-US"/>
              <a:t>Let’s take a look at the innovation that says “yeah, you can.”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26:</a:t>
            </a:r>
          </a:p>
          <a:p>
            <a:r>
              <a:rPr lang="en-US"/>
              <a:t>And that’s not an exaggeration. We’re talking about a finish that’s engineered to resist fading for over 30 years! 30! Think about that… The colour the architect chooses on day 1 is the color you’re still going to be seeing 3 decades later. That is a massive leap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27:</a:t>
            </a:r>
          </a:p>
          <a:p>
            <a:r>
              <a:rPr lang="en-US"/>
              <a:t>And of course there’s the sustainability angle, which is so important today.</a:t>
            </a:r>
          </a:p>
          <a:p>
            <a:r>
              <a:rPr lang="en-US"/>
              <a:t>That aluminum core we talked about is 100% recyclable.</a:t>
            </a:r>
          </a:p>
          <a:p>
            <a:r>
              <a:rPr lang="en-US"/>
              <a:t>And the powder coating process is a super clean process, low in harmful chemicals and it creates almost no waste.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28:</a:t>
            </a:r>
          </a:p>
          <a:p>
            <a:r>
              <a:rPr lang="en-US"/>
              <a:t>That brings up to this finally really big idea.</a:t>
            </a:r>
          </a:p>
          <a:p>
            <a:r>
              <a:rPr lang="en-US"/>
              <a:t>For centuries we’ve designed buildings around what our materials couldn’t do. We’ve designed around their limitations. But what happens when those limitations disappear?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29:</a:t>
            </a:r>
          </a:p>
          <a:p>
            <a:r>
              <a:rPr lang="en-US"/>
              <a:t>If the outside of our buildings can be both intensely beautiful and essentially permanent, what does that unlock for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30:</a:t>
            </a:r>
          </a:p>
          <a:p>
            <a:r>
              <a:rPr lang="en-US"/>
              <a:t>What kind of world are we going to build next?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4:</a:t>
            </a:r>
          </a:p>
          <a:p>
            <a:r>
              <a:rPr lang="en-US"/>
              <a:t>Okay, so to really wrap our heads around why this is such a big deal we’ve got to look at the problem it’s trying to solve. Let’s call it “The Façade Compromise”. </a:t>
            </a:r>
          </a:p>
          <a:p>
            <a:r>
              <a:rPr lang="en-US"/>
              <a:t>This is all about the stuff we’ve always used. You know, wood, fiber cement, or even just a simple coat of paint.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5:</a:t>
            </a:r>
          </a:p>
          <a:p>
            <a:r>
              <a:rPr lang="en-US"/>
              <a:t>So, picture this – on one hand, you’ve got the architect’s dream. Right? Gorgeous clean lines, rich textures, amazing colours. But then, reality kicks in. Wood warps, it rots. Paint chips and fades. And you’re stuck in this endless, expensive cycle of just trying to keep it all looking good.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6:</a:t>
            </a:r>
          </a:p>
          <a:p>
            <a:r>
              <a:rPr lang="en-US" dirty="0"/>
              <a:t>But what if we could just step outside of that compromise all together?</a:t>
            </a:r>
          </a:p>
          <a:p>
            <a:r>
              <a:rPr lang="en-US" dirty="0"/>
              <a:t>In this next part, we’re going to look at a totally new kind of architectural skin that’s designed to deliver on both of those promises. Beauty AND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7:</a:t>
            </a:r>
          </a:p>
          <a:p>
            <a:r>
              <a:rPr lang="en-US"/>
              <a:t>I love this quote because it just nails it…</a:t>
            </a:r>
          </a:p>
          <a:p>
            <a:r>
              <a:rPr lang="en-US"/>
              <a:t>“This isn’t some small improvement; this is a completely new category of material built from the ground up to do things differently.”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8:</a:t>
            </a:r>
          </a:p>
          <a:p>
            <a:r>
              <a:rPr lang="en-US"/>
              <a:t>And here it is; It’s called FEPS, Which stands for “Full Exterior Product Solution”. </a:t>
            </a:r>
          </a:p>
          <a:p>
            <a:r>
              <a:rPr lang="en-US"/>
              <a:t>The key word here is ecosystem. It’s not just one thing, it’s a whole system of parts that work together. All made from three main ingredients – really high grade aluminum, a very special kind of finish, and a clever hidden clip system that ties everything together without the headaches.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9:</a:t>
            </a:r>
          </a:p>
          <a:p>
            <a:r>
              <a:rPr lang="en-US"/>
              <a:t>Alright, so to really get how this stuff works you gotta break it down into it’s 3 fundamental parts.</a:t>
            </a:r>
          </a:p>
          <a:p>
            <a:r>
              <a:rPr lang="en-US"/>
              <a:t>There’s the part that gives it it’s shape and it’s strength, there’s the part that gives it it’s color and it’s toughness, and the part that brings it all together—faster, smarter, and more efficiently.</a:t>
            </a:r>
          </a:p>
          <a:p>
            <a:r>
              <a:rPr lang="en-US"/>
              <a:t>Let’s call them the core, the shield, and the clip.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7.xml"/><Relationship Id="rId7" Type="http://schemas.openxmlformats.org/officeDocument/2006/relationships/image" Target="../media/image23.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svg"/><Relationship Id="rId5" Type="http://schemas.openxmlformats.org/officeDocument/2006/relationships/image" Target="../media/image21.jpe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5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6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slideLayout" Target="../slideLayouts/slideLayout7.xml"/><Relationship Id="rId7" Type="http://schemas.openxmlformats.org/officeDocument/2006/relationships/image" Target="../media/image30.sv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3.svg"/><Relationship Id="rId5" Type="http://schemas.openxmlformats.org/officeDocument/2006/relationships/image" Target="../media/image62.jpeg"/><Relationship Id="rId10" Type="http://schemas.openxmlformats.org/officeDocument/2006/relationships/image" Target="../media/image3.png"/><Relationship Id="rId4" Type="http://schemas.openxmlformats.org/officeDocument/2006/relationships/notesSlide" Target="../notesSlides/notesSlide29.xml"/><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Layout" Target="../slideLayouts/slideLayout7.xml"/><Relationship Id="rId7" Type="http://schemas.openxmlformats.org/officeDocument/2006/relationships/image" Target="../media/image67.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6.png"/><Relationship Id="rId5" Type="http://schemas.openxmlformats.org/officeDocument/2006/relationships/image" Target="../media/image65.jpeg"/><Relationship Id="rId10"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69.sv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23.sv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notesSlide" Target="../notesSlides/notesSlide31.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7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7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75.jpe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7737394" y="1028700"/>
            <a:ext cx="2813212" cy="750460"/>
          </a:xfrm>
          <a:custGeom>
            <a:avLst/>
            <a:gdLst/>
            <a:ahLst/>
            <a:cxnLst/>
            <a:rect l="l" t="t" r="r" b="b"/>
            <a:pathLst>
              <a:path w="2813212" h="750460">
                <a:moveTo>
                  <a:pt x="0" y="0"/>
                </a:moveTo>
                <a:lnTo>
                  <a:pt x="2813212" y="0"/>
                </a:lnTo>
                <a:lnTo>
                  <a:pt x="2813212" y="750460"/>
                </a:lnTo>
                <a:lnTo>
                  <a:pt x="0" y="75046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4" name="TextBox 4"/>
          <p:cNvSpPr txBox="1"/>
          <p:nvPr/>
        </p:nvSpPr>
        <p:spPr>
          <a:xfrm>
            <a:off x="1028700" y="8262647"/>
            <a:ext cx="11010900"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A NEW ARCHITECTURAL ERA</a:t>
            </a:r>
          </a:p>
        </p:txBody>
      </p:sp>
      <p:pic>
        <p:nvPicPr>
          <p:cNvPr id="41" name="Audio 40">
            <a:hlinkClick r:id="" action="ppaction://media"/>
            <a:extLst>
              <a:ext uri="{FF2B5EF4-FFF2-40B4-BE49-F238E27FC236}">
                <a16:creationId xmlns:a16="http://schemas.microsoft.com/office/drawing/2014/main" id="{EE28C706-AB7F-809B-9004-1652FC10DF1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648"/>
    </mc:Choice>
    <mc:Fallback xmlns="">
      <p:transition spd="slow" advTm="1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20974050" h="10287000">
                <a:moveTo>
                  <a:pt x="0" y="0"/>
                </a:moveTo>
                <a:lnTo>
                  <a:pt x="20974050" y="0"/>
                </a:lnTo>
                <a:lnTo>
                  <a:pt x="20974050" y="10287000"/>
                </a:lnTo>
                <a:lnTo>
                  <a:pt x="0" y="10287000"/>
                </a:lnTo>
                <a:lnTo>
                  <a:pt x="0" y="0"/>
                </a:lnTo>
                <a:close/>
              </a:path>
            </a:pathLst>
          </a:custGeom>
          <a:blipFill>
            <a:blip r:embed="rId5" cstate="screen">
              <a:alphaModFix amt="4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flipH="1">
            <a:off x="5337818" y="-466158"/>
            <a:ext cx="6762603" cy="10285328"/>
          </a:xfrm>
          <a:custGeom>
            <a:avLst/>
            <a:gdLst/>
            <a:ahLst/>
            <a:cxnLst/>
            <a:rect l="l" t="t" r="r" b="b"/>
            <a:pathLst>
              <a:path w="6762603" h="10285328">
                <a:moveTo>
                  <a:pt x="6762604" y="0"/>
                </a:moveTo>
                <a:lnTo>
                  <a:pt x="0" y="0"/>
                </a:lnTo>
                <a:lnTo>
                  <a:pt x="0" y="10285328"/>
                </a:lnTo>
                <a:lnTo>
                  <a:pt x="6762604" y="10285328"/>
                </a:lnTo>
                <a:lnTo>
                  <a:pt x="6762604" y="0"/>
                </a:lnTo>
                <a:close/>
              </a:path>
            </a:pathLst>
          </a:custGeom>
          <a:blipFill>
            <a:blip r:embed="rId6"/>
            <a:stretch>
              <a:fillRect/>
            </a:stretch>
          </a:blipFill>
        </p:spPr>
        <p:txBody>
          <a:bodyPr/>
          <a:lstStyle/>
          <a:p>
            <a:endParaRPr lang="en-CA"/>
          </a:p>
        </p:txBody>
      </p:sp>
      <p:sp>
        <p:nvSpPr>
          <p:cNvPr id="4" name="Freeform 4"/>
          <p:cNvSpPr/>
          <p:nvPr/>
        </p:nvSpPr>
        <p:spPr>
          <a:xfrm rot="-10800000">
            <a:off x="7897361" y="1028700"/>
            <a:ext cx="10390637" cy="9258300"/>
          </a:xfrm>
          <a:custGeom>
            <a:avLst/>
            <a:gdLst/>
            <a:ahLst/>
            <a:cxnLst/>
            <a:rect l="l" t="t" r="r" b="b"/>
            <a:pathLst>
              <a:path w="14708927" h="9487258">
                <a:moveTo>
                  <a:pt x="0" y="0"/>
                </a:moveTo>
                <a:lnTo>
                  <a:pt x="14708927" y="0"/>
                </a:lnTo>
                <a:lnTo>
                  <a:pt x="14708927" y="9487258"/>
                </a:lnTo>
                <a:lnTo>
                  <a:pt x="0" y="9487258"/>
                </a:lnTo>
                <a:lnTo>
                  <a:pt x="0" y="0"/>
                </a:lnTo>
                <a:close/>
              </a:path>
            </a:pathLst>
          </a:custGeom>
          <a:blipFill>
            <a:blip r:embed="rId7" cstate="screen">
              <a:alphaModFix amt="92000"/>
              <a:extLst>
                <a:ext uri="{28A0092B-C50C-407E-A947-70E740481C1C}">
                  <a14:useLocalDpi xmlns:a14="http://schemas.microsoft.com/office/drawing/2010/main"/>
                </a:ext>
              </a:extLst>
            </a:blip>
            <a:stretch>
              <a:fillRect/>
            </a:stretch>
          </a:blipFill>
        </p:spPr>
        <p:txBody>
          <a:bodyPr/>
          <a:lstStyle/>
          <a:p>
            <a:endParaRPr lang="en-CA"/>
          </a:p>
        </p:txBody>
      </p:sp>
      <p:sp>
        <p:nvSpPr>
          <p:cNvPr id="5" name="TextBox 5"/>
          <p:cNvSpPr txBox="1"/>
          <p:nvPr/>
        </p:nvSpPr>
        <p:spPr>
          <a:xfrm>
            <a:off x="12387264" y="3657439"/>
            <a:ext cx="4020902" cy="523821"/>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Greycliff Bold"/>
                <a:ea typeface="Greycliff Bold"/>
                <a:cs typeface="Greycliff Bold"/>
                <a:sym typeface="Greycliff Bold"/>
              </a:rPr>
              <a:t>The SHEILD</a:t>
            </a:r>
          </a:p>
        </p:txBody>
      </p:sp>
      <p:sp>
        <p:nvSpPr>
          <p:cNvPr id="6" name="AutoShape 6"/>
          <p:cNvSpPr/>
          <p:nvPr/>
        </p:nvSpPr>
        <p:spPr>
          <a:xfrm flipH="1">
            <a:off x="6242135" y="7524319"/>
            <a:ext cx="0" cy="499693"/>
          </a:xfrm>
          <a:prstGeom prst="line">
            <a:avLst/>
          </a:prstGeom>
          <a:ln w="38100" cap="flat">
            <a:solidFill>
              <a:srgbClr val="FFFFFF"/>
            </a:solidFill>
            <a:prstDash val="solid"/>
            <a:headEnd type="none" w="sm" len="sm"/>
            <a:tailEnd type="none" w="sm" len="sm"/>
          </a:ln>
        </p:spPr>
        <p:txBody>
          <a:bodyPr/>
          <a:lstStyle/>
          <a:p>
            <a:endParaRPr lang="en-CA"/>
          </a:p>
        </p:txBody>
      </p:sp>
      <p:sp>
        <p:nvSpPr>
          <p:cNvPr id="7" name="AutoShape 7"/>
          <p:cNvSpPr/>
          <p:nvPr/>
        </p:nvSpPr>
        <p:spPr>
          <a:xfrm>
            <a:off x="6242135" y="8024012"/>
            <a:ext cx="2472054" cy="662385"/>
          </a:xfrm>
          <a:prstGeom prst="line">
            <a:avLst/>
          </a:prstGeom>
          <a:ln w="38100" cap="flat">
            <a:solidFill>
              <a:srgbClr val="FFFFFF"/>
            </a:solidFill>
            <a:prstDash val="solid"/>
            <a:headEnd type="none" w="sm" len="sm"/>
            <a:tailEnd type="none" w="sm" len="sm"/>
          </a:ln>
        </p:spPr>
        <p:txBody>
          <a:bodyPr/>
          <a:lstStyle/>
          <a:p>
            <a:endParaRPr lang="en-CA"/>
          </a:p>
        </p:txBody>
      </p:sp>
      <p:sp>
        <p:nvSpPr>
          <p:cNvPr id="8" name="AutoShape 8"/>
          <p:cNvSpPr/>
          <p:nvPr/>
        </p:nvSpPr>
        <p:spPr>
          <a:xfrm flipV="1">
            <a:off x="10978337" y="3990787"/>
            <a:ext cx="2174542" cy="228573"/>
          </a:xfrm>
          <a:prstGeom prst="line">
            <a:avLst/>
          </a:prstGeom>
          <a:ln w="38100" cap="flat">
            <a:solidFill>
              <a:srgbClr val="FFFFFF"/>
            </a:solidFill>
            <a:prstDash val="solid"/>
            <a:headEnd type="none" w="sm" len="sm"/>
            <a:tailEnd type="none" w="sm" len="sm"/>
          </a:ln>
        </p:spPr>
        <p:txBody>
          <a:bodyPr/>
          <a:lstStyle/>
          <a:p>
            <a:endParaRPr lang="en-CA"/>
          </a:p>
        </p:txBody>
      </p:sp>
      <p:sp>
        <p:nvSpPr>
          <p:cNvPr id="9" name="TextBox 9"/>
          <p:cNvSpPr txBox="1"/>
          <p:nvPr/>
        </p:nvSpPr>
        <p:spPr>
          <a:xfrm>
            <a:off x="2221234" y="2676473"/>
            <a:ext cx="4020902" cy="523821"/>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Greycliff Bold"/>
                <a:ea typeface="Greycliff Bold"/>
                <a:cs typeface="Greycliff Bold"/>
                <a:sym typeface="Greycliff Bold"/>
              </a:rPr>
              <a:t>The CLIP</a:t>
            </a:r>
          </a:p>
        </p:txBody>
      </p:sp>
      <p:sp>
        <p:nvSpPr>
          <p:cNvPr id="10" name="AutoShape 10"/>
          <p:cNvSpPr/>
          <p:nvPr/>
        </p:nvSpPr>
        <p:spPr>
          <a:xfrm>
            <a:off x="5309243" y="2990771"/>
            <a:ext cx="2588119" cy="210002"/>
          </a:xfrm>
          <a:prstGeom prst="line">
            <a:avLst/>
          </a:prstGeom>
          <a:ln w="38100" cap="flat">
            <a:solidFill>
              <a:srgbClr val="FFFFFF"/>
            </a:solidFill>
            <a:prstDash val="solid"/>
            <a:headEnd type="none" w="sm" len="sm"/>
            <a:tailEnd type="none" w="sm" len="sm"/>
          </a:ln>
        </p:spPr>
        <p:txBody>
          <a:bodyPr/>
          <a:lstStyle/>
          <a:p>
            <a:endParaRPr lang="en-CA"/>
          </a:p>
        </p:txBody>
      </p:sp>
      <p:sp>
        <p:nvSpPr>
          <p:cNvPr id="11" name="TextBox 11"/>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Three Fundamental Parts</a:t>
            </a:r>
          </a:p>
        </p:txBody>
      </p:sp>
      <p:sp>
        <p:nvSpPr>
          <p:cNvPr id="12" name="TextBox 12"/>
          <p:cNvSpPr txBox="1"/>
          <p:nvPr/>
        </p:nvSpPr>
        <p:spPr>
          <a:xfrm>
            <a:off x="4301628" y="6381427"/>
            <a:ext cx="4020902" cy="523821"/>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Greycliff Bold"/>
                <a:ea typeface="Greycliff Bold"/>
                <a:cs typeface="Greycliff Bold"/>
                <a:sym typeface="Greycliff Bold"/>
              </a:rPr>
              <a:t>The CORE</a:t>
            </a:r>
          </a:p>
        </p:txBody>
      </p:sp>
      <p:sp>
        <p:nvSpPr>
          <p:cNvPr id="13" name="TextBox 13"/>
          <p:cNvSpPr txBox="1"/>
          <p:nvPr/>
        </p:nvSpPr>
        <p:spPr>
          <a:xfrm>
            <a:off x="4441515" y="6838573"/>
            <a:ext cx="4020902" cy="523821"/>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shape &amp; strength</a:t>
            </a:r>
          </a:p>
        </p:txBody>
      </p:sp>
      <p:sp>
        <p:nvSpPr>
          <p:cNvPr id="14" name="TextBox 14"/>
          <p:cNvSpPr txBox="1"/>
          <p:nvPr/>
        </p:nvSpPr>
        <p:spPr>
          <a:xfrm>
            <a:off x="12387264" y="4152685"/>
            <a:ext cx="4020902" cy="523821"/>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color &amp; toughness</a:t>
            </a:r>
          </a:p>
        </p:txBody>
      </p:sp>
      <p:sp>
        <p:nvSpPr>
          <p:cNvPr id="15" name="TextBox 15"/>
          <p:cNvSpPr txBox="1"/>
          <p:nvPr/>
        </p:nvSpPr>
        <p:spPr>
          <a:xfrm>
            <a:off x="2361121" y="3190768"/>
            <a:ext cx="3881015" cy="466698"/>
          </a:xfrm>
          <a:prstGeom prst="rect">
            <a:avLst/>
          </a:prstGeom>
        </p:spPr>
        <p:txBody>
          <a:bodyPr lIns="0" tIns="0" rIns="0" bIns="0" rtlCol="0" anchor="t">
            <a:spAutoFit/>
          </a:bodyPr>
          <a:lstStyle/>
          <a:p>
            <a:pPr algn="ctr">
              <a:lnSpc>
                <a:spcPts val="3600"/>
              </a:lnSpc>
            </a:pPr>
            <a:r>
              <a:rPr lang="en-US" sz="3000">
                <a:solidFill>
                  <a:srgbClr val="FFFFFF"/>
                </a:solidFill>
                <a:latin typeface="Greycliff"/>
                <a:ea typeface="Greycliff"/>
                <a:cs typeface="Greycliff"/>
                <a:sym typeface="Greycliff"/>
              </a:rPr>
              <a:t>efficient installation</a:t>
            </a:r>
          </a:p>
        </p:txBody>
      </p:sp>
      <p:pic>
        <p:nvPicPr>
          <p:cNvPr id="25" name="Audio 24">
            <a:hlinkClick r:id="" action="ppaction://media"/>
            <a:extLst>
              <a:ext uri="{FF2B5EF4-FFF2-40B4-BE49-F238E27FC236}">
                <a16:creationId xmlns:a16="http://schemas.microsoft.com/office/drawing/2014/main" id="{BBC26BF2-7D6D-9799-BA02-FB1360691AD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135"/>
    </mc:Choice>
    <mc:Fallback xmlns="">
      <p:transition spd="slow" advTm="2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5" cstate="screen">
              <a:alphaModFix amt="5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1820696" y="4018421"/>
            <a:ext cx="2940719" cy="2738544"/>
          </a:xfrm>
          <a:custGeom>
            <a:avLst/>
            <a:gdLst/>
            <a:ahLst/>
            <a:cxnLst/>
            <a:rect l="l" t="t" r="r" b="b"/>
            <a:pathLst>
              <a:path w="2940719" h="2738544">
                <a:moveTo>
                  <a:pt x="0" y="0"/>
                </a:moveTo>
                <a:lnTo>
                  <a:pt x="2940719" y="0"/>
                </a:lnTo>
                <a:lnTo>
                  <a:pt x="2940719" y="2738544"/>
                </a:lnTo>
                <a:lnTo>
                  <a:pt x="0" y="273854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a:off x="13306421" y="3979175"/>
            <a:ext cx="2813599" cy="2777790"/>
          </a:xfrm>
          <a:custGeom>
            <a:avLst/>
            <a:gdLst/>
            <a:ahLst/>
            <a:cxnLst/>
            <a:rect l="l" t="t" r="r" b="b"/>
            <a:pathLst>
              <a:path w="2813599" h="2777790">
                <a:moveTo>
                  <a:pt x="0" y="0"/>
                </a:moveTo>
                <a:lnTo>
                  <a:pt x="2813600" y="0"/>
                </a:lnTo>
                <a:lnTo>
                  <a:pt x="2813600" y="2777790"/>
                </a:lnTo>
                <a:lnTo>
                  <a:pt x="0" y="277779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7769996" y="4018421"/>
            <a:ext cx="2748007" cy="2814860"/>
          </a:xfrm>
          <a:custGeom>
            <a:avLst/>
            <a:gdLst/>
            <a:ahLst/>
            <a:cxnLst/>
            <a:rect l="l" t="t" r="r" b="b"/>
            <a:pathLst>
              <a:path w="2748007" h="2814860">
                <a:moveTo>
                  <a:pt x="0" y="0"/>
                </a:moveTo>
                <a:lnTo>
                  <a:pt x="2748008" y="0"/>
                </a:lnTo>
                <a:lnTo>
                  <a:pt x="2748008" y="2814860"/>
                </a:lnTo>
                <a:lnTo>
                  <a:pt x="0" y="281486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TextBox 6"/>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The CORE</a:t>
            </a:r>
          </a:p>
        </p:txBody>
      </p:sp>
      <p:sp>
        <p:nvSpPr>
          <p:cNvPr id="7" name="TextBox 7"/>
          <p:cNvSpPr txBox="1"/>
          <p:nvPr/>
        </p:nvSpPr>
        <p:spPr>
          <a:xfrm>
            <a:off x="1028700" y="1882734"/>
            <a:ext cx="9020589" cy="523821"/>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Greycliff"/>
                <a:ea typeface="Greycliff"/>
                <a:cs typeface="Greycliff"/>
                <a:sym typeface="Greycliff"/>
              </a:rPr>
              <a:t>Precision extruded aluminum profiles.</a:t>
            </a:r>
          </a:p>
        </p:txBody>
      </p:sp>
      <p:sp>
        <p:nvSpPr>
          <p:cNvPr id="8" name="TextBox 8"/>
          <p:cNvSpPr txBox="1"/>
          <p:nvPr/>
        </p:nvSpPr>
        <p:spPr>
          <a:xfrm>
            <a:off x="7376073" y="8734479"/>
            <a:ext cx="9883227" cy="523821"/>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Every piece is made perfectly to fit together flawlessly.</a:t>
            </a:r>
          </a:p>
        </p:txBody>
      </p:sp>
      <p:sp>
        <p:nvSpPr>
          <p:cNvPr id="9" name="TextBox 9"/>
          <p:cNvSpPr txBox="1"/>
          <p:nvPr/>
        </p:nvSpPr>
        <p:spPr>
          <a:xfrm>
            <a:off x="13122966" y="7083626"/>
            <a:ext cx="3180510" cy="701729"/>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Made from 100% recycleable aluminum.</a:t>
            </a:r>
          </a:p>
        </p:txBody>
      </p:sp>
      <p:sp>
        <p:nvSpPr>
          <p:cNvPr id="10" name="TextBox 10"/>
          <p:cNvSpPr txBox="1"/>
          <p:nvPr/>
        </p:nvSpPr>
        <p:spPr>
          <a:xfrm>
            <a:off x="7411883" y="7259852"/>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Won’t warp</a:t>
            </a:r>
          </a:p>
        </p:txBody>
      </p:sp>
      <p:sp>
        <p:nvSpPr>
          <p:cNvPr id="11" name="TextBox 11"/>
          <p:cNvSpPr txBox="1"/>
          <p:nvPr/>
        </p:nvSpPr>
        <p:spPr>
          <a:xfrm>
            <a:off x="1700801" y="7259852"/>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Super strong</a:t>
            </a:r>
          </a:p>
        </p:txBody>
      </p:sp>
      <p:pic>
        <p:nvPicPr>
          <p:cNvPr id="31" name="Audio 30">
            <a:hlinkClick r:id="" action="ppaction://media"/>
            <a:extLst>
              <a:ext uri="{FF2B5EF4-FFF2-40B4-BE49-F238E27FC236}">
                <a16:creationId xmlns:a16="http://schemas.microsoft.com/office/drawing/2014/main" id="{F0802E16-D90F-023D-C185-A804297FBDC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434"/>
    </mc:Choice>
    <mc:Fallback xmlns="">
      <p:transition spd="slow" advTm="2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20778943" h="10287000">
                <a:moveTo>
                  <a:pt x="0" y="0"/>
                </a:moveTo>
                <a:lnTo>
                  <a:pt x="20778943" y="0"/>
                </a:lnTo>
                <a:lnTo>
                  <a:pt x="20778943" y="10287000"/>
                </a:lnTo>
                <a:lnTo>
                  <a:pt x="0" y="10287000"/>
                </a:lnTo>
                <a:lnTo>
                  <a:pt x="0" y="0"/>
                </a:lnTo>
                <a:close/>
              </a:path>
            </a:pathLst>
          </a:custGeom>
          <a:blipFill>
            <a:blip r:embed="rId5" cstate="screen">
              <a:alphaModFix amt="4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323403" y="1825416"/>
            <a:ext cx="6356958" cy="6356958"/>
          </a:xfrm>
          <a:custGeom>
            <a:avLst/>
            <a:gdLst/>
            <a:ahLst/>
            <a:cxnLst/>
            <a:rect l="l" t="t" r="r" b="b"/>
            <a:pathLst>
              <a:path w="6356958" h="6356958">
                <a:moveTo>
                  <a:pt x="0" y="0"/>
                </a:moveTo>
                <a:lnTo>
                  <a:pt x="6356959" y="0"/>
                </a:lnTo>
                <a:lnTo>
                  <a:pt x="6356959" y="6356958"/>
                </a:lnTo>
                <a:lnTo>
                  <a:pt x="0" y="6356958"/>
                </a:lnTo>
                <a:lnTo>
                  <a:pt x="0" y="0"/>
                </a:lnTo>
                <a:close/>
              </a:path>
            </a:pathLst>
          </a:custGeom>
          <a:blipFill>
            <a:blip r:embed="rId6"/>
            <a:stretch>
              <a:fillRect/>
            </a:stretch>
          </a:blipFill>
        </p:spPr>
        <p:txBody>
          <a:bodyPr/>
          <a:lstStyle/>
          <a:p>
            <a:endParaRPr lang="en-CA"/>
          </a:p>
        </p:txBody>
      </p:sp>
      <p:sp>
        <p:nvSpPr>
          <p:cNvPr id="4" name="Freeform 4"/>
          <p:cNvSpPr/>
          <p:nvPr/>
        </p:nvSpPr>
        <p:spPr>
          <a:xfrm>
            <a:off x="7310550" y="1809804"/>
            <a:ext cx="4581300" cy="6356958"/>
          </a:xfrm>
          <a:custGeom>
            <a:avLst/>
            <a:gdLst/>
            <a:ahLst/>
            <a:cxnLst/>
            <a:rect l="l" t="t" r="r" b="b"/>
            <a:pathLst>
              <a:path w="4581300" h="6356958">
                <a:moveTo>
                  <a:pt x="0" y="0"/>
                </a:moveTo>
                <a:lnTo>
                  <a:pt x="4581300" y="0"/>
                </a:lnTo>
                <a:lnTo>
                  <a:pt x="4581300" y="6356958"/>
                </a:lnTo>
                <a:lnTo>
                  <a:pt x="0" y="6356958"/>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5" name="Freeform 5"/>
          <p:cNvSpPr/>
          <p:nvPr/>
        </p:nvSpPr>
        <p:spPr>
          <a:xfrm>
            <a:off x="12528884" y="1825416"/>
            <a:ext cx="4235323" cy="6356958"/>
          </a:xfrm>
          <a:custGeom>
            <a:avLst/>
            <a:gdLst/>
            <a:ahLst/>
            <a:cxnLst/>
            <a:rect l="l" t="t" r="r" b="b"/>
            <a:pathLst>
              <a:path w="4235323" h="6356958">
                <a:moveTo>
                  <a:pt x="0" y="0"/>
                </a:moveTo>
                <a:lnTo>
                  <a:pt x="4235324" y="0"/>
                </a:lnTo>
                <a:lnTo>
                  <a:pt x="4235324" y="6356958"/>
                </a:lnTo>
                <a:lnTo>
                  <a:pt x="0" y="6356958"/>
                </a:lnTo>
                <a:lnTo>
                  <a:pt x="0" y="0"/>
                </a:lnTo>
                <a:close/>
              </a:path>
            </a:pathLst>
          </a:custGeom>
          <a:blipFill>
            <a:blip r:embed="rId8"/>
            <a:stretch>
              <a:fillRect/>
            </a:stretch>
          </a:blipFill>
        </p:spPr>
        <p:txBody>
          <a:bodyPr/>
          <a:lstStyle/>
          <a:p>
            <a:endParaRPr lang="en-CA"/>
          </a:p>
        </p:txBody>
      </p:sp>
      <p:sp>
        <p:nvSpPr>
          <p:cNvPr id="6" name="TextBox 6"/>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The SHEILD</a:t>
            </a:r>
          </a:p>
        </p:txBody>
      </p:sp>
      <p:sp>
        <p:nvSpPr>
          <p:cNvPr id="7" name="TextBox 7"/>
          <p:cNvSpPr txBox="1"/>
          <p:nvPr/>
        </p:nvSpPr>
        <p:spPr>
          <a:xfrm>
            <a:off x="1028700" y="1882734"/>
            <a:ext cx="9020589" cy="523821"/>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Greycliff"/>
                <a:ea typeface="Greycliff"/>
                <a:cs typeface="Greycliff"/>
                <a:sym typeface="Greycliff"/>
              </a:rPr>
              <a:t>Premium powder coat.</a:t>
            </a:r>
          </a:p>
        </p:txBody>
      </p:sp>
      <p:sp>
        <p:nvSpPr>
          <p:cNvPr id="8" name="TextBox 8"/>
          <p:cNvSpPr txBox="1"/>
          <p:nvPr/>
        </p:nvSpPr>
        <p:spPr>
          <a:xfrm>
            <a:off x="2639245" y="8734479"/>
            <a:ext cx="14620055" cy="523821"/>
          </a:xfrm>
          <a:prstGeom prst="rect">
            <a:avLst/>
          </a:prstGeom>
        </p:spPr>
        <p:txBody>
          <a:bodyPr lIns="0" tIns="0" rIns="0" bIns="0" rtlCol="0" anchor="t">
            <a:spAutoFit/>
          </a:bodyPr>
          <a:lstStyle/>
          <a:p>
            <a:pPr algn="r">
              <a:lnSpc>
                <a:spcPts val="4200"/>
              </a:lnSpc>
              <a:spcBef>
                <a:spcPct val="0"/>
              </a:spcBef>
            </a:pPr>
            <a:r>
              <a:rPr lang="en-US" sz="3000">
                <a:solidFill>
                  <a:srgbClr val="FFFFFF"/>
                </a:solidFill>
                <a:latin typeface="Greycliff"/>
                <a:ea typeface="Greycliff"/>
                <a:cs typeface="Greycliff"/>
                <a:sym typeface="Greycliff"/>
              </a:rPr>
              <a:t>Designed to look brand new and resist fading for decades with </a:t>
            </a:r>
            <a:r>
              <a:rPr lang="en-US" sz="3000" b="1">
                <a:solidFill>
                  <a:srgbClr val="FFFFFF"/>
                </a:solidFill>
                <a:latin typeface="Greycliff Bold"/>
                <a:ea typeface="Greycliff Bold"/>
                <a:cs typeface="Greycliff Bold"/>
                <a:sym typeface="Greycliff Bold"/>
              </a:rPr>
              <a:t>zero maintenance</a:t>
            </a:r>
            <a:r>
              <a:rPr lang="en-US" sz="3000">
                <a:solidFill>
                  <a:srgbClr val="FFFFFF"/>
                </a:solidFill>
                <a:latin typeface="Greycliff"/>
                <a:ea typeface="Greycliff"/>
                <a:cs typeface="Greycliff"/>
                <a:sym typeface="Greycliff"/>
              </a:rPr>
              <a:t>.</a:t>
            </a:r>
          </a:p>
        </p:txBody>
      </p:sp>
      <p:sp>
        <p:nvSpPr>
          <p:cNvPr id="9" name="TextBox 9"/>
          <p:cNvSpPr txBox="1"/>
          <p:nvPr/>
        </p:nvSpPr>
        <p:spPr>
          <a:xfrm>
            <a:off x="13056291" y="6902480"/>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Incredibly tough bond</a:t>
            </a:r>
          </a:p>
        </p:txBody>
      </p:sp>
      <p:sp>
        <p:nvSpPr>
          <p:cNvPr id="10" name="TextBox 10"/>
          <p:cNvSpPr txBox="1"/>
          <p:nvPr/>
        </p:nvSpPr>
        <p:spPr>
          <a:xfrm>
            <a:off x="7869083" y="6902480"/>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Baked on</a:t>
            </a:r>
          </a:p>
        </p:txBody>
      </p:sp>
      <p:sp>
        <p:nvSpPr>
          <p:cNvPr id="11" name="TextBox 11"/>
          <p:cNvSpPr txBox="1"/>
          <p:nvPr/>
        </p:nvSpPr>
        <p:spPr>
          <a:xfrm>
            <a:off x="1700801" y="6902480"/>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Electrostatically applied</a:t>
            </a:r>
          </a:p>
        </p:txBody>
      </p:sp>
      <p:pic>
        <p:nvPicPr>
          <p:cNvPr id="19" name="Audio 18">
            <a:hlinkClick r:id="" action="ppaction://media"/>
            <a:extLst>
              <a:ext uri="{FF2B5EF4-FFF2-40B4-BE49-F238E27FC236}">
                <a16:creationId xmlns:a16="http://schemas.microsoft.com/office/drawing/2014/main" id="{E1361003-D61C-E49C-76ED-491C4F3BFC1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240"/>
    </mc:Choice>
    <mc:Fallback xmlns="">
      <p:transition spd="slow" advTm="2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7000"/>
          </a:xfrm>
          <a:custGeom>
            <a:avLst/>
            <a:gdLst/>
            <a:ahLst/>
            <a:cxnLst/>
            <a:rect l="l" t="t" r="r" b="b"/>
            <a:pathLst>
              <a:path w="21021128" h="11771832">
                <a:moveTo>
                  <a:pt x="0" y="0"/>
                </a:moveTo>
                <a:lnTo>
                  <a:pt x="21021128" y="0"/>
                </a:lnTo>
                <a:lnTo>
                  <a:pt x="21021128" y="11771832"/>
                </a:lnTo>
                <a:lnTo>
                  <a:pt x="0" y="11771832"/>
                </a:lnTo>
                <a:lnTo>
                  <a:pt x="0" y="0"/>
                </a:lnTo>
                <a:close/>
              </a:path>
            </a:pathLst>
          </a:custGeom>
          <a:blipFill>
            <a:blip r:embed="rId5" cstate="screen">
              <a:alphaModFix amt="60000"/>
              <a:extLst>
                <a:ext uri="{28A0092B-C50C-407E-A947-70E740481C1C}">
                  <a14:useLocalDpi xmlns:a14="http://schemas.microsoft.com/office/drawing/2010/main"/>
                </a:ext>
              </a:extLst>
            </a:blip>
            <a:stretch>
              <a:fillRect l="-11605" t="-11553" r="-3341" b="-2881"/>
            </a:stretch>
          </a:blipFill>
        </p:spPr>
        <p:txBody>
          <a:bodyPr/>
          <a:lstStyle/>
          <a:p>
            <a:endParaRPr lang="en-CA"/>
          </a:p>
        </p:txBody>
      </p:sp>
      <p:sp>
        <p:nvSpPr>
          <p:cNvPr id="3" name="Freeform 3"/>
          <p:cNvSpPr/>
          <p:nvPr/>
        </p:nvSpPr>
        <p:spPr>
          <a:xfrm>
            <a:off x="1700801" y="4076701"/>
            <a:ext cx="3062959" cy="2362307"/>
          </a:xfrm>
          <a:custGeom>
            <a:avLst/>
            <a:gdLst/>
            <a:ahLst/>
            <a:cxnLst/>
            <a:rect l="l" t="t" r="r" b="b"/>
            <a:pathLst>
              <a:path w="3062959" h="2362307">
                <a:moveTo>
                  <a:pt x="0" y="0"/>
                </a:moveTo>
                <a:lnTo>
                  <a:pt x="3062959" y="0"/>
                </a:lnTo>
                <a:lnTo>
                  <a:pt x="3062959" y="2362307"/>
                </a:lnTo>
                <a:lnTo>
                  <a:pt x="0" y="23623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a:off x="7787647" y="4141474"/>
            <a:ext cx="2362307" cy="2362307"/>
          </a:xfrm>
          <a:custGeom>
            <a:avLst/>
            <a:gdLst/>
            <a:ahLst/>
            <a:cxnLst/>
            <a:rect l="l" t="t" r="r" b="b"/>
            <a:pathLst>
              <a:path w="2362307" h="2362307">
                <a:moveTo>
                  <a:pt x="0" y="0"/>
                </a:moveTo>
                <a:lnTo>
                  <a:pt x="2362307" y="0"/>
                </a:lnTo>
                <a:lnTo>
                  <a:pt x="2362307" y="2362307"/>
                </a:lnTo>
                <a:lnTo>
                  <a:pt x="0" y="236230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5" name="Group 5"/>
          <p:cNvGrpSpPr/>
          <p:nvPr/>
        </p:nvGrpSpPr>
        <p:grpSpPr>
          <a:xfrm>
            <a:off x="13231537" y="4141474"/>
            <a:ext cx="2830017" cy="2514093"/>
            <a:chOff x="0" y="0"/>
            <a:chExt cx="3773356" cy="3352124"/>
          </a:xfrm>
        </p:grpSpPr>
        <p:sp>
          <p:nvSpPr>
            <p:cNvPr id="6" name="Freeform 6"/>
            <p:cNvSpPr/>
            <p:nvPr/>
          </p:nvSpPr>
          <p:spPr>
            <a:xfrm>
              <a:off x="0" y="200711"/>
              <a:ext cx="3773356" cy="2900768"/>
            </a:xfrm>
            <a:custGeom>
              <a:avLst/>
              <a:gdLst/>
              <a:ahLst/>
              <a:cxnLst/>
              <a:rect l="l" t="t" r="r" b="b"/>
              <a:pathLst>
                <a:path w="3773356" h="2900768">
                  <a:moveTo>
                    <a:pt x="0" y="0"/>
                  </a:moveTo>
                  <a:lnTo>
                    <a:pt x="3773356" y="0"/>
                  </a:lnTo>
                  <a:lnTo>
                    <a:pt x="3773356" y="2900768"/>
                  </a:lnTo>
                  <a:lnTo>
                    <a:pt x="0" y="290076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CA"/>
            </a:p>
          </p:txBody>
        </p:sp>
        <p:sp>
          <p:nvSpPr>
            <p:cNvPr id="7" name="Freeform 7"/>
            <p:cNvSpPr/>
            <p:nvPr/>
          </p:nvSpPr>
          <p:spPr>
            <a:xfrm>
              <a:off x="224014" y="0"/>
              <a:ext cx="3390265" cy="3352124"/>
            </a:xfrm>
            <a:custGeom>
              <a:avLst/>
              <a:gdLst/>
              <a:ahLst/>
              <a:cxnLst/>
              <a:rect l="l" t="t" r="r" b="b"/>
              <a:pathLst>
                <a:path w="3390265" h="3352124">
                  <a:moveTo>
                    <a:pt x="0" y="0"/>
                  </a:moveTo>
                  <a:lnTo>
                    <a:pt x="3390265" y="0"/>
                  </a:lnTo>
                  <a:lnTo>
                    <a:pt x="3390265" y="3352124"/>
                  </a:lnTo>
                  <a:lnTo>
                    <a:pt x="0" y="3352124"/>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CA"/>
            </a:p>
          </p:txBody>
        </p:sp>
      </p:grpSp>
      <p:sp>
        <p:nvSpPr>
          <p:cNvPr id="8" name="TextBox 8"/>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The CLIP</a:t>
            </a:r>
          </a:p>
        </p:txBody>
      </p:sp>
      <p:sp>
        <p:nvSpPr>
          <p:cNvPr id="9" name="TextBox 9"/>
          <p:cNvSpPr txBox="1"/>
          <p:nvPr/>
        </p:nvSpPr>
        <p:spPr>
          <a:xfrm>
            <a:off x="1028700" y="1882734"/>
            <a:ext cx="9020589" cy="523821"/>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Greycliff"/>
                <a:ea typeface="Greycliff"/>
                <a:cs typeface="Greycliff"/>
                <a:sym typeface="Greycliff"/>
              </a:rPr>
              <a:t>A faster, more intuitive attachment point.</a:t>
            </a:r>
          </a:p>
        </p:txBody>
      </p:sp>
      <p:sp>
        <p:nvSpPr>
          <p:cNvPr id="10" name="TextBox 10"/>
          <p:cNvSpPr txBox="1"/>
          <p:nvPr/>
        </p:nvSpPr>
        <p:spPr>
          <a:xfrm>
            <a:off x="2639245" y="8734479"/>
            <a:ext cx="14620055" cy="523821"/>
          </a:xfrm>
          <a:prstGeom prst="rect">
            <a:avLst/>
          </a:prstGeom>
        </p:spPr>
        <p:txBody>
          <a:bodyPr lIns="0" tIns="0" rIns="0" bIns="0" rtlCol="0" anchor="t">
            <a:spAutoFit/>
          </a:bodyPr>
          <a:lstStyle/>
          <a:p>
            <a:pPr algn="r">
              <a:lnSpc>
                <a:spcPts val="4200"/>
              </a:lnSpc>
              <a:spcBef>
                <a:spcPct val="0"/>
              </a:spcBef>
            </a:pPr>
            <a:r>
              <a:rPr lang="en-US" sz="3000">
                <a:solidFill>
                  <a:srgbClr val="FFFFFF"/>
                </a:solidFill>
                <a:latin typeface="Greycliff"/>
                <a:ea typeface="Greycliff"/>
                <a:cs typeface="Greycliff"/>
                <a:sym typeface="Greycliff"/>
              </a:rPr>
              <a:t>Installs efficiently while managing moisture effectively.</a:t>
            </a:r>
          </a:p>
        </p:txBody>
      </p:sp>
      <p:sp>
        <p:nvSpPr>
          <p:cNvPr id="11" name="TextBox 11"/>
          <p:cNvSpPr txBox="1"/>
          <p:nvPr/>
        </p:nvSpPr>
        <p:spPr>
          <a:xfrm>
            <a:off x="13056291" y="6902480"/>
            <a:ext cx="3180510" cy="701729"/>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No caulk or specialized tools required</a:t>
            </a:r>
          </a:p>
        </p:txBody>
      </p:sp>
      <p:sp>
        <p:nvSpPr>
          <p:cNvPr id="12" name="TextBox 12"/>
          <p:cNvSpPr txBox="1"/>
          <p:nvPr/>
        </p:nvSpPr>
        <p:spPr>
          <a:xfrm>
            <a:off x="7378546" y="7078706"/>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Built-in rainscreen</a:t>
            </a:r>
          </a:p>
        </p:txBody>
      </p:sp>
      <p:sp>
        <p:nvSpPr>
          <p:cNvPr id="13" name="TextBox 13"/>
          <p:cNvSpPr txBox="1"/>
          <p:nvPr/>
        </p:nvSpPr>
        <p:spPr>
          <a:xfrm>
            <a:off x="1700801" y="7078706"/>
            <a:ext cx="3180510" cy="349277"/>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Quick installation</a:t>
            </a:r>
          </a:p>
        </p:txBody>
      </p:sp>
      <p:pic>
        <p:nvPicPr>
          <p:cNvPr id="82" name="Audio 81">
            <a:hlinkClick r:id="" action="ppaction://media"/>
            <a:extLst>
              <a:ext uri="{FF2B5EF4-FFF2-40B4-BE49-F238E27FC236}">
                <a16:creationId xmlns:a16="http://schemas.microsoft.com/office/drawing/2014/main" id="{E2F3E97D-9A7E-AF64-60DD-A42A33F3AD3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468"/>
    </mc:Choice>
    <mc:Fallback xmlns="">
      <p:transition spd="slow" advTm="4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25780"/>
            <a:ext cx="18288000" cy="10812780"/>
          </a:xfrm>
          <a:custGeom>
            <a:avLst/>
            <a:gdLst/>
            <a:ahLst/>
            <a:cxnLst/>
            <a:rect l="l" t="t" r="r" b="b"/>
            <a:pathLst>
              <a:path w="18288000" h="10812780">
                <a:moveTo>
                  <a:pt x="0" y="0"/>
                </a:moveTo>
                <a:lnTo>
                  <a:pt x="18288000" y="0"/>
                </a:lnTo>
                <a:lnTo>
                  <a:pt x="18288000" y="10812780"/>
                </a:lnTo>
                <a:lnTo>
                  <a:pt x="0" y="10812780"/>
                </a:lnTo>
                <a:lnTo>
                  <a:pt x="0" y="0"/>
                </a:lnTo>
                <a:close/>
              </a:path>
            </a:pathLst>
          </a:custGeom>
          <a:blipFill>
            <a:blip r:embed="rId5"/>
            <a:stretch>
              <a:fillRect/>
            </a:stretch>
          </a:blipFill>
        </p:spPr>
        <p:txBody>
          <a:bodyPr/>
          <a:lstStyle/>
          <a:p>
            <a:endParaRPr lang="en-CA"/>
          </a:p>
        </p:txBody>
      </p:sp>
      <p:sp>
        <p:nvSpPr>
          <p:cNvPr id="3" name="TextBox 3"/>
          <p:cNvSpPr txBox="1"/>
          <p:nvPr/>
        </p:nvSpPr>
        <p:spPr>
          <a:xfrm>
            <a:off x="1028700" y="8262647"/>
            <a:ext cx="9029700"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4) LIMITLESS DESIGN</a:t>
            </a:r>
          </a:p>
        </p:txBody>
      </p:sp>
      <p:pic>
        <p:nvPicPr>
          <p:cNvPr id="6" name="Audio 5">
            <a:hlinkClick r:id="" action="ppaction://media"/>
            <a:extLst>
              <a:ext uri="{FF2B5EF4-FFF2-40B4-BE49-F238E27FC236}">
                <a16:creationId xmlns:a16="http://schemas.microsoft.com/office/drawing/2014/main" id="{2DD59ABD-F71C-4642-C541-E4FCE16631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855"/>
    </mc:Choice>
    <mc:Fallback xmlns="">
      <p:transition spd="slow" advTm="1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42628"/>
            <a:ext cx="18288000" cy="10244372"/>
          </a:xfrm>
          <a:custGeom>
            <a:avLst/>
            <a:gdLst/>
            <a:ahLst/>
            <a:cxnLst/>
            <a:rect l="l" t="t" r="r" b="b"/>
            <a:pathLst>
              <a:path w="18288000" h="10244372">
                <a:moveTo>
                  <a:pt x="0" y="0"/>
                </a:moveTo>
                <a:lnTo>
                  <a:pt x="18288000" y="0"/>
                </a:lnTo>
                <a:lnTo>
                  <a:pt x="18288000" y="10244372"/>
                </a:lnTo>
                <a:lnTo>
                  <a:pt x="0" y="1024437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0" y="3718285"/>
            <a:ext cx="18288000" cy="2811221"/>
            <a:chOff x="0" y="0"/>
            <a:chExt cx="5287945" cy="740404"/>
          </a:xfrm>
        </p:grpSpPr>
        <p:sp>
          <p:nvSpPr>
            <p:cNvPr id="4" name="Freeform 4"/>
            <p:cNvSpPr/>
            <p:nvPr/>
          </p:nvSpPr>
          <p:spPr>
            <a:xfrm>
              <a:off x="0" y="0"/>
              <a:ext cx="5287945" cy="740404"/>
            </a:xfrm>
            <a:custGeom>
              <a:avLst/>
              <a:gdLst/>
              <a:ahLst/>
              <a:cxnLst/>
              <a:rect l="l" t="t" r="r" b="b"/>
              <a:pathLst>
                <a:path w="5287945" h="740404">
                  <a:moveTo>
                    <a:pt x="0" y="0"/>
                  </a:moveTo>
                  <a:lnTo>
                    <a:pt x="5287945" y="0"/>
                  </a:lnTo>
                  <a:lnTo>
                    <a:pt x="5287945" y="740404"/>
                  </a:lnTo>
                  <a:lnTo>
                    <a:pt x="0" y="740404"/>
                  </a:lnTo>
                  <a:close/>
                </a:path>
              </a:pathLst>
            </a:custGeom>
            <a:solidFill>
              <a:srgbClr val="000000">
                <a:alpha val="60000"/>
              </a:srgbClr>
            </a:solidFill>
          </p:spPr>
          <p:txBody>
            <a:bodyPr/>
            <a:lstStyle/>
            <a:p>
              <a:endParaRPr lang="en-CA"/>
            </a:p>
          </p:txBody>
        </p:sp>
        <p:sp>
          <p:nvSpPr>
            <p:cNvPr id="5" name="TextBox 5"/>
            <p:cNvSpPr txBox="1"/>
            <p:nvPr/>
          </p:nvSpPr>
          <p:spPr>
            <a:xfrm>
              <a:off x="0" y="-38100"/>
              <a:ext cx="5287945" cy="77850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547862" y="4315429"/>
            <a:ext cx="9192277" cy="1552601"/>
          </a:xfrm>
          <a:prstGeom prst="rect">
            <a:avLst/>
          </a:prstGeom>
        </p:spPr>
        <p:txBody>
          <a:bodyPr lIns="0" tIns="0" rIns="0" bIns="0" rtlCol="0" anchor="t">
            <a:spAutoFit/>
          </a:bodyPr>
          <a:lstStyle/>
          <a:p>
            <a:pPr algn="ctr">
              <a:lnSpc>
                <a:spcPts val="6295"/>
              </a:lnSpc>
              <a:spcBef>
                <a:spcPct val="0"/>
              </a:spcBef>
            </a:pPr>
            <a:r>
              <a:rPr lang="en-US" sz="4496">
                <a:solidFill>
                  <a:srgbClr val="FFFFFF"/>
                </a:solidFill>
                <a:latin typeface="Greycliff"/>
                <a:ea typeface="Greycliff"/>
                <a:cs typeface="Greycliff"/>
                <a:sym typeface="Greycliff"/>
              </a:rPr>
              <a:t>What does </a:t>
            </a:r>
            <a:r>
              <a:rPr lang="en-US" sz="4496" b="1">
                <a:solidFill>
                  <a:srgbClr val="FFFFFF"/>
                </a:solidFill>
                <a:latin typeface="Greycliff Bold"/>
                <a:ea typeface="Greycliff Bold"/>
                <a:cs typeface="Greycliff Bold"/>
                <a:sym typeface="Greycliff Bold"/>
              </a:rPr>
              <a:t>architectural freedom</a:t>
            </a:r>
            <a:r>
              <a:rPr lang="en-US" sz="4496">
                <a:solidFill>
                  <a:srgbClr val="FFFFFF"/>
                </a:solidFill>
                <a:latin typeface="Greycliff"/>
                <a:ea typeface="Greycliff"/>
                <a:cs typeface="Greycliff"/>
                <a:sym typeface="Greycliff"/>
              </a:rPr>
              <a:t> look like?</a:t>
            </a:r>
          </a:p>
        </p:txBody>
      </p:sp>
      <p:pic>
        <p:nvPicPr>
          <p:cNvPr id="9" name="Audio 8">
            <a:hlinkClick r:id="" action="ppaction://media"/>
            <a:extLst>
              <a:ext uri="{FF2B5EF4-FFF2-40B4-BE49-F238E27FC236}">
                <a16:creationId xmlns:a16="http://schemas.microsoft.com/office/drawing/2014/main" id="{45E59DED-F464-FF90-DAEF-81F8CD9D6D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322"/>
    </mc:Choice>
    <mc:Fallback xmlns="">
      <p:transition spd="slow" advTm="1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0228154" y="0"/>
            <a:ext cx="7031146" cy="10287000"/>
            <a:chOff x="0" y="0"/>
            <a:chExt cx="1851825" cy="2709333"/>
          </a:xfrm>
        </p:grpSpPr>
        <p:sp>
          <p:nvSpPr>
            <p:cNvPr id="4" name="Freeform 4"/>
            <p:cNvSpPr/>
            <p:nvPr/>
          </p:nvSpPr>
          <p:spPr>
            <a:xfrm>
              <a:off x="0" y="0"/>
              <a:ext cx="1851825" cy="2709333"/>
            </a:xfrm>
            <a:custGeom>
              <a:avLst/>
              <a:gdLst/>
              <a:ahLst/>
              <a:cxnLst/>
              <a:rect l="l" t="t" r="r" b="b"/>
              <a:pathLst>
                <a:path w="1851825" h="2709333">
                  <a:moveTo>
                    <a:pt x="0" y="0"/>
                  </a:moveTo>
                  <a:lnTo>
                    <a:pt x="1851825" y="0"/>
                  </a:lnTo>
                  <a:lnTo>
                    <a:pt x="1851825" y="2709333"/>
                  </a:lnTo>
                  <a:lnTo>
                    <a:pt x="0" y="2709333"/>
                  </a:lnTo>
                  <a:close/>
                </a:path>
              </a:pathLst>
            </a:custGeom>
            <a:solidFill>
              <a:srgbClr val="000000">
                <a:alpha val="69804"/>
              </a:srgbClr>
            </a:solidFill>
          </p:spPr>
          <p:txBody>
            <a:bodyPr/>
            <a:lstStyle/>
            <a:p>
              <a:endParaRPr lang="en-CA"/>
            </a:p>
          </p:txBody>
        </p:sp>
        <p:sp>
          <p:nvSpPr>
            <p:cNvPr id="5" name="TextBox 5"/>
            <p:cNvSpPr txBox="1"/>
            <p:nvPr/>
          </p:nvSpPr>
          <p:spPr>
            <a:xfrm>
              <a:off x="0" y="-38100"/>
              <a:ext cx="1851825"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774721" y="3781560"/>
            <a:ext cx="5938013" cy="3190550"/>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The incredible warm look of wood.</a:t>
            </a:r>
          </a:p>
          <a:p>
            <a:pPr algn="ctr">
              <a:lnSpc>
                <a:spcPts val="4200"/>
              </a:lnSpc>
            </a:pPr>
            <a:endParaRPr lang="en-US" sz="3000">
              <a:solidFill>
                <a:srgbClr val="FFFFFF"/>
              </a:solidFill>
              <a:latin typeface="Greycliff"/>
              <a:ea typeface="Greycliff"/>
              <a:cs typeface="Greycliff"/>
              <a:sym typeface="Greycliff"/>
            </a:endParaRPr>
          </a:p>
          <a:p>
            <a:pPr algn="ctr">
              <a:lnSpc>
                <a:spcPts val="4200"/>
              </a:lnSpc>
            </a:pPr>
            <a:r>
              <a:rPr lang="en-US" sz="3000">
                <a:solidFill>
                  <a:srgbClr val="FFFFFF"/>
                </a:solidFill>
                <a:latin typeface="Greycliff"/>
                <a:ea typeface="Greycliff"/>
                <a:cs typeface="Greycliff"/>
                <a:sym typeface="Greycliff"/>
              </a:rPr>
              <a:t>No warping.</a:t>
            </a:r>
          </a:p>
          <a:p>
            <a:pPr algn="ctr">
              <a:lnSpc>
                <a:spcPts val="4200"/>
              </a:lnSpc>
            </a:pPr>
            <a:r>
              <a:rPr lang="en-US" sz="3000">
                <a:solidFill>
                  <a:srgbClr val="FFFFFF"/>
                </a:solidFill>
                <a:latin typeface="Greycliff"/>
                <a:ea typeface="Greycliff"/>
                <a:cs typeface="Greycliff"/>
                <a:sym typeface="Greycliff"/>
              </a:rPr>
              <a:t>No rotting.</a:t>
            </a:r>
          </a:p>
          <a:p>
            <a:pPr algn="ctr">
              <a:lnSpc>
                <a:spcPts val="4200"/>
              </a:lnSpc>
              <a:spcBef>
                <a:spcPct val="0"/>
              </a:spcBef>
            </a:pPr>
            <a:r>
              <a:rPr lang="en-US" sz="3000">
                <a:solidFill>
                  <a:srgbClr val="FFFFFF"/>
                </a:solidFill>
                <a:latin typeface="Greycliff"/>
                <a:ea typeface="Greycliff"/>
                <a:cs typeface="Greycliff"/>
                <a:sym typeface="Greycliff"/>
              </a:rPr>
              <a:t>No face fasteners.</a:t>
            </a:r>
          </a:p>
        </p:txBody>
      </p:sp>
      <p:pic>
        <p:nvPicPr>
          <p:cNvPr id="30" name="Audio 29">
            <a:hlinkClick r:id="" action="ppaction://media"/>
            <a:extLst>
              <a:ext uri="{FF2B5EF4-FFF2-40B4-BE49-F238E27FC236}">
                <a16:creationId xmlns:a16="http://schemas.microsoft.com/office/drawing/2014/main" id="{4CBCCB4F-DD2F-954D-A8CE-C807003A13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394"/>
    </mc:Choice>
    <mc:Fallback xmlns="">
      <p:transition spd="slow" advTm="1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0228154" y="0"/>
            <a:ext cx="7031146" cy="10287000"/>
            <a:chOff x="0" y="0"/>
            <a:chExt cx="1851825" cy="2709333"/>
          </a:xfrm>
        </p:grpSpPr>
        <p:sp>
          <p:nvSpPr>
            <p:cNvPr id="4" name="Freeform 4"/>
            <p:cNvSpPr/>
            <p:nvPr/>
          </p:nvSpPr>
          <p:spPr>
            <a:xfrm>
              <a:off x="0" y="0"/>
              <a:ext cx="1851825" cy="2709333"/>
            </a:xfrm>
            <a:custGeom>
              <a:avLst/>
              <a:gdLst/>
              <a:ahLst/>
              <a:cxnLst/>
              <a:rect l="l" t="t" r="r" b="b"/>
              <a:pathLst>
                <a:path w="1851825" h="2709333">
                  <a:moveTo>
                    <a:pt x="0" y="0"/>
                  </a:moveTo>
                  <a:lnTo>
                    <a:pt x="1851825" y="0"/>
                  </a:lnTo>
                  <a:lnTo>
                    <a:pt x="1851825" y="2709333"/>
                  </a:lnTo>
                  <a:lnTo>
                    <a:pt x="0" y="2709333"/>
                  </a:lnTo>
                  <a:close/>
                </a:path>
              </a:pathLst>
            </a:custGeom>
            <a:solidFill>
              <a:srgbClr val="000000">
                <a:alpha val="69804"/>
              </a:srgbClr>
            </a:solidFill>
          </p:spPr>
          <p:txBody>
            <a:bodyPr/>
            <a:lstStyle/>
            <a:p>
              <a:endParaRPr lang="en-CA"/>
            </a:p>
          </p:txBody>
        </p:sp>
        <p:sp>
          <p:nvSpPr>
            <p:cNvPr id="5" name="TextBox 5"/>
            <p:cNvSpPr txBox="1"/>
            <p:nvPr/>
          </p:nvSpPr>
          <p:spPr>
            <a:xfrm>
              <a:off x="0" y="-38100"/>
              <a:ext cx="1851825"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774721" y="3781560"/>
            <a:ext cx="5938013" cy="2657204"/>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Perfect bold colors that actually stay bold.</a:t>
            </a:r>
          </a:p>
          <a:p>
            <a:pPr algn="ctr">
              <a:lnSpc>
                <a:spcPts val="4200"/>
              </a:lnSpc>
            </a:pPr>
            <a:endParaRPr lang="en-US" sz="3000">
              <a:solidFill>
                <a:srgbClr val="FFFFFF"/>
              </a:solidFill>
              <a:latin typeface="Greycliff"/>
              <a:ea typeface="Greycliff"/>
              <a:cs typeface="Greycliff"/>
              <a:sym typeface="Greycliff"/>
            </a:endParaRPr>
          </a:p>
          <a:p>
            <a:pPr algn="ctr">
              <a:lnSpc>
                <a:spcPts val="4200"/>
              </a:lnSpc>
            </a:pPr>
            <a:r>
              <a:rPr lang="en-US" sz="3000">
                <a:solidFill>
                  <a:srgbClr val="FFFFFF"/>
                </a:solidFill>
                <a:latin typeface="Greycliff"/>
                <a:ea typeface="Greycliff"/>
                <a:cs typeface="Greycliff"/>
                <a:sym typeface="Greycliff"/>
              </a:rPr>
              <a:t>No fading,</a:t>
            </a:r>
          </a:p>
          <a:p>
            <a:pPr algn="ctr">
              <a:lnSpc>
                <a:spcPts val="4200"/>
              </a:lnSpc>
              <a:spcBef>
                <a:spcPct val="0"/>
              </a:spcBef>
            </a:pPr>
            <a:r>
              <a:rPr lang="en-US" sz="3000">
                <a:solidFill>
                  <a:srgbClr val="FFFFFF"/>
                </a:solidFill>
                <a:latin typeface="Greycliff"/>
                <a:ea typeface="Greycliff"/>
                <a:cs typeface="Greycliff"/>
                <a:sym typeface="Greycliff"/>
              </a:rPr>
              <a:t>year after year.</a:t>
            </a:r>
          </a:p>
        </p:txBody>
      </p:sp>
      <p:sp>
        <p:nvSpPr>
          <p:cNvPr id="7" name="Freeform 7"/>
          <p:cNvSpPr/>
          <p:nvPr/>
        </p:nvSpPr>
        <p:spPr>
          <a:xfrm rot="5400000">
            <a:off x="12640700" y="-1556647"/>
            <a:ext cx="2206055" cy="5547526"/>
          </a:xfrm>
          <a:custGeom>
            <a:avLst/>
            <a:gdLst/>
            <a:ahLst/>
            <a:cxnLst/>
            <a:rect l="l" t="t" r="r" b="b"/>
            <a:pathLst>
              <a:path w="2206055" h="5547526">
                <a:moveTo>
                  <a:pt x="0" y="0"/>
                </a:moveTo>
                <a:lnTo>
                  <a:pt x="2206054" y="0"/>
                </a:lnTo>
                <a:lnTo>
                  <a:pt x="2206054" y="5547526"/>
                </a:lnTo>
                <a:lnTo>
                  <a:pt x="0" y="554752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8" name="Freeform 8"/>
          <p:cNvSpPr/>
          <p:nvPr/>
        </p:nvSpPr>
        <p:spPr>
          <a:xfrm rot="5400000">
            <a:off x="12640700" y="6160060"/>
            <a:ext cx="2206055" cy="5547526"/>
          </a:xfrm>
          <a:custGeom>
            <a:avLst/>
            <a:gdLst/>
            <a:ahLst/>
            <a:cxnLst/>
            <a:rect l="l" t="t" r="r" b="b"/>
            <a:pathLst>
              <a:path w="2206055" h="5547526">
                <a:moveTo>
                  <a:pt x="0" y="0"/>
                </a:moveTo>
                <a:lnTo>
                  <a:pt x="2206054" y="0"/>
                </a:lnTo>
                <a:lnTo>
                  <a:pt x="2206054" y="5547526"/>
                </a:lnTo>
                <a:lnTo>
                  <a:pt x="0" y="554752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pic>
        <p:nvPicPr>
          <p:cNvPr id="31" name="Audio 30">
            <a:hlinkClick r:id="" action="ppaction://media"/>
            <a:extLst>
              <a:ext uri="{FF2B5EF4-FFF2-40B4-BE49-F238E27FC236}">
                <a16:creationId xmlns:a16="http://schemas.microsoft.com/office/drawing/2014/main" id="{B906EEFE-F8F7-FE03-5AF5-D6F6B1AC828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318"/>
    </mc:Choice>
    <mc:Fallback xmlns="">
      <p:transition spd="slow" advTm="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 y="1504071"/>
            <a:ext cx="18288001" cy="8782929"/>
          </a:xfrm>
          <a:custGeom>
            <a:avLst/>
            <a:gdLst/>
            <a:ahLst/>
            <a:cxnLst/>
            <a:rect l="l" t="t" r="r" b="b"/>
            <a:pathLst>
              <a:path w="20771844" h="13839241">
                <a:moveTo>
                  <a:pt x="0" y="0"/>
                </a:moveTo>
                <a:lnTo>
                  <a:pt x="20771844" y="0"/>
                </a:lnTo>
                <a:lnTo>
                  <a:pt x="20771844" y="13839241"/>
                </a:lnTo>
                <a:lnTo>
                  <a:pt x="0" y="13839241"/>
                </a:lnTo>
                <a:lnTo>
                  <a:pt x="0" y="0"/>
                </a:lnTo>
                <a:close/>
              </a:path>
            </a:pathLst>
          </a:custGeom>
          <a:blipFill>
            <a:blip r:embed="rId5" cstate="screen">
              <a:extLst>
                <a:ext uri="{28A0092B-C50C-407E-A947-70E740481C1C}">
                  <a14:useLocalDpi xmlns:a14="http://schemas.microsoft.com/office/drawing/2010/main"/>
                </a:ext>
              </a:extLst>
            </a:blip>
            <a:stretch>
              <a:fillRect l="-6790" r="-6792" b="-57570"/>
            </a:stretch>
          </a:blipFill>
        </p:spPr>
        <p:txBody>
          <a:bodyPr/>
          <a:lstStyle/>
          <a:p>
            <a:endParaRPr lang="en-CA"/>
          </a:p>
        </p:txBody>
      </p:sp>
      <p:sp>
        <p:nvSpPr>
          <p:cNvPr id="3" name="Freeform 3"/>
          <p:cNvSpPr/>
          <p:nvPr/>
        </p:nvSpPr>
        <p:spPr>
          <a:xfrm>
            <a:off x="-1" y="0"/>
            <a:ext cx="9331445" cy="6997606"/>
          </a:xfrm>
          <a:custGeom>
            <a:avLst/>
            <a:gdLst/>
            <a:ahLst/>
            <a:cxnLst/>
            <a:rect l="l" t="t" r="r" b="b"/>
            <a:pathLst>
              <a:path w="10987070" h="10987070">
                <a:moveTo>
                  <a:pt x="0" y="0"/>
                </a:moveTo>
                <a:lnTo>
                  <a:pt x="10987070" y="0"/>
                </a:lnTo>
                <a:lnTo>
                  <a:pt x="10987070" y="10987070"/>
                </a:lnTo>
                <a:lnTo>
                  <a:pt x="0" y="1098707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4" name="Freeform 4"/>
          <p:cNvSpPr/>
          <p:nvPr/>
        </p:nvSpPr>
        <p:spPr>
          <a:xfrm>
            <a:off x="10881677" y="0"/>
            <a:ext cx="7406323" cy="4318661"/>
          </a:xfrm>
          <a:custGeom>
            <a:avLst/>
            <a:gdLst/>
            <a:ahLst/>
            <a:cxnLst/>
            <a:rect l="l" t="t" r="r" b="b"/>
            <a:pathLst>
              <a:path w="9313765" h="9313765">
                <a:moveTo>
                  <a:pt x="0" y="0"/>
                </a:moveTo>
                <a:lnTo>
                  <a:pt x="9313764" y="0"/>
                </a:lnTo>
                <a:lnTo>
                  <a:pt x="9313764" y="9313765"/>
                </a:lnTo>
                <a:lnTo>
                  <a:pt x="0" y="9313765"/>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5" name="TextBox 5"/>
          <p:cNvSpPr txBox="1"/>
          <p:nvPr/>
        </p:nvSpPr>
        <p:spPr>
          <a:xfrm>
            <a:off x="6505345" y="3851963"/>
            <a:ext cx="5206414" cy="523821"/>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Greycliff"/>
                <a:ea typeface="Greycliff"/>
                <a:cs typeface="Greycliff"/>
                <a:sym typeface="Greycliff"/>
              </a:rPr>
              <a:t>Dozens of woodgrain finishes.</a:t>
            </a:r>
          </a:p>
        </p:txBody>
      </p:sp>
      <p:pic>
        <p:nvPicPr>
          <p:cNvPr id="20" name="Audio 19">
            <a:hlinkClick r:id="" action="ppaction://media"/>
            <a:extLst>
              <a:ext uri="{FF2B5EF4-FFF2-40B4-BE49-F238E27FC236}">
                <a16:creationId xmlns:a16="http://schemas.microsoft.com/office/drawing/2014/main" id="{D7396A69-CED7-45A5-527A-EB0D8B075AB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67"/>
    </mc:Choice>
    <mc:Fallback xmlns="">
      <p:transition spd="slow" advTm="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464142" y="4306068"/>
            <a:ext cx="18723442" cy="6331383"/>
            <a:chOff x="0" y="0"/>
            <a:chExt cx="24964589" cy="8441844"/>
          </a:xfrm>
        </p:grpSpPr>
        <p:sp>
          <p:nvSpPr>
            <p:cNvPr id="3" name="Freeform 3"/>
            <p:cNvSpPr/>
            <p:nvPr/>
          </p:nvSpPr>
          <p:spPr>
            <a:xfrm>
              <a:off x="0" y="0"/>
              <a:ext cx="18903182" cy="8403363"/>
            </a:xfrm>
            <a:custGeom>
              <a:avLst/>
              <a:gdLst/>
              <a:ahLst/>
              <a:cxnLst/>
              <a:rect l="l" t="t" r="r" b="b"/>
              <a:pathLst>
                <a:path w="18903182" h="8403363">
                  <a:moveTo>
                    <a:pt x="0" y="0"/>
                  </a:moveTo>
                  <a:lnTo>
                    <a:pt x="18903182" y="0"/>
                  </a:lnTo>
                  <a:lnTo>
                    <a:pt x="18903182" y="8403363"/>
                  </a:lnTo>
                  <a:lnTo>
                    <a:pt x="0" y="840336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4" name="Freeform 4"/>
            <p:cNvSpPr/>
            <p:nvPr/>
          </p:nvSpPr>
          <p:spPr>
            <a:xfrm>
              <a:off x="13146539" y="0"/>
              <a:ext cx="11818051" cy="8441844"/>
            </a:xfrm>
            <a:custGeom>
              <a:avLst/>
              <a:gdLst/>
              <a:ahLst/>
              <a:cxnLst/>
              <a:rect l="l" t="t" r="r" b="b"/>
              <a:pathLst>
                <a:path w="11818051" h="8441844">
                  <a:moveTo>
                    <a:pt x="0" y="0"/>
                  </a:moveTo>
                  <a:lnTo>
                    <a:pt x="11818050" y="0"/>
                  </a:lnTo>
                  <a:lnTo>
                    <a:pt x="11818050" y="8441844"/>
                  </a:lnTo>
                  <a:lnTo>
                    <a:pt x="0" y="8441844"/>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grpSp>
        <p:nvGrpSpPr>
          <p:cNvPr id="5" name="Group 5"/>
          <p:cNvGrpSpPr/>
          <p:nvPr/>
        </p:nvGrpSpPr>
        <p:grpSpPr>
          <a:xfrm>
            <a:off x="-1464142" y="-173264"/>
            <a:ext cx="18723442" cy="3375371"/>
            <a:chOff x="0" y="0"/>
            <a:chExt cx="24964589" cy="4500494"/>
          </a:xfrm>
        </p:grpSpPr>
        <p:sp>
          <p:nvSpPr>
            <p:cNvPr id="6" name="Freeform 6"/>
            <p:cNvSpPr/>
            <p:nvPr/>
          </p:nvSpPr>
          <p:spPr>
            <a:xfrm>
              <a:off x="13146539" y="0"/>
              <a:ext cx="11818051" cy="4500494"/>
            </a:xfrm>
            <a:custGeom>
              <a:avLst/>
              <a:gdLst/>
              <a:ahLst/>
              <a:cxnLst/>
              <a:rect l="l" t="t" r="r" b="b"/>
              <a:pathLst>
                <a:path w="11818051" h="4500494">
                  <a:moveTo>
                    <a:pt x="0" y="0"/>
                  </a:moveTo>
                  <a:lnTo>
                    <a:pt x="11818050" y="0"/>
                  </a:lnTo>
                  <a:lnTo>
                    <a:pt x="11818050" y="4500494"/>
                  </a:lnTo>
                  <a:lnTo>
                    <a:pt x="0" y="4500494"/>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7" name="Freeform 7"/>
            <p:cNvSpPr/>
            <p:nvPr/>
          </p:nvSpPr>
          <p:spPr>
            <a:xfrm>
              <a:off x="0" y="76962"/>
              <a:ext cx="18903182" cy="4423532"/>
            </a:xfrm>
            <a:custGeom>
              <a:avLst/>
              <a:gdLst/>
              <a:ahLst/>
              <a:cxnLst/>
              <a:rect l="l" t="t" r="r" b="b"/>
              <a:pathLst>
                <a:path w="18903182" h="4423532">
                  <a:moveTo>
                    <a:pt x="0" y="0"/>
                  </a:moveTo>
                  <a:lnTo>
                    <a:pt x="18903182" y="0"/>
                  </a:lnTo>
                  <a:lnTo>
                    <a:pt x="18903182" y="4423532"/>
                  </a:lnTo>
                  <a:lnTo>
                    <a:pt x="0" y="4423532"/>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CA"/>
            </a:p>
          </p:txBody>
        </p:sp>
      </p:grpSp>
      <p:sp>
        <p:nvSpPr>
          <p:cNvPr id="8" name="TextBox 8"/>
          <p:cNvSpPr txBox="1"/>
          <p:nvPr/>
        </p:nvSpPr>
        <p:spPr>
          <a:xfrm>
            <a:off x="1937134" y="3458397"/>
            <a:ext cx="14413733" cy="523821"/>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Choose from our curated selection of solids or create your own with ColorMatch™. </a:t>
            </a:r>
          </a:p>
        </p:txBody>
      </p:sp>
      <p:pic>
        <p:nvPicPr>
          <p:cNvPr id="12" name="Audio 11">
            <a:hlinkClick r:id="" action="ppaction://media"/>
            <a:extLst>
              <a:ext uri="{FF2B5EF4-FFF2-40B4-BE49-F238E27FC236}">
                <a16:creationId xmlns:a16="http://schemas.microsoft.com/office/drawing/2014/main" id="{CDC9A65B-AA5B-B6E6-7839-4C24F55892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351"/>
    </mc:Choice>
    <mc:Fallback xmlns="">
      <p:transition spd="slow" advTm="1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50953"/>
          </a:xfrm>
          <a:custGeom>
            <a:avLst/>
            <a:gdLst/>
            <a:ahLst/>
            <a:cxnLst/>
            <a:rect l="l" t="t" r="r" b="b"/>
            <a:pathLst>
              <a:path w="18288000" h="11570729">
                <a:moveTo>
                  <a:pt x="0" y="0"/>
                </a:moveTo>
                <a:lnTo>
                  <a:pt x="18288000" y="0"/>
                </a:lnTo>
                <a:lnTo>
                  <a:pt x="18288000" y="11570729"/>
                </a:lnTo>
                <a:lnTo>
                  <a:pt x="0" y="11570729"/>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dirty="0"/>
          </a:p>
        </p:txBody>
      </p:sp>
      <p:grpSp>
        <p:nvGrpSpPr>
          <p:cNvPr id="3" name="Group 3"/>
          <p:cNvGrpSpPr/>
          <p:nvPr/>
        </p:nvGrpSpPr>
        <p:grpSpPr>
          <a:xfrm>
            <a:off x="0" y="-1"/>
            <a:ext cx="3086100" cy="10650953"/>
            <a:chOff x="0" y="0"/>
            <a:chExt cx="812800" cy="2821419"/>
          </a:xfrm>
        </p:grpSpPr>
        <p:sp>
          <p:nvSpPr>
            <p:cNvPr id="4" name="Freeform 4"/>
            <p:cNvSpPr/>
            <p:nvPr/>
          </p:nvSpPr>
          <p:spPr>
            <a:xfrm>
              <a:off x="0" y="0"/>
              <a:ext cx="812800" cy="2821419"/>
            </a:xfrm>
            <a:custGeom>
              <a:avLst/>
              <a:gdLst/>
              <a:ahLst/>
              <a:cxnLst/>
              <a:rect l="l" t="t" r="r" b="b"/>
              <a:pathLst>
                <a:path w="812800" h="2821419">
                  <a:moveTo>
                    <a:pt x="0" y="0"/>
                  </a:moveTo>
                  <a:lnTo>
                    <a:pt x="812800" y="0"/>
                  </a:lnTo>
                  <a:lnTo>
                    <a:pt x="812800" y="2821419"/>
                  </a:lnTo>
                  <a:lnTo>
                    <a:pt x="0" y="2821419"/>
                  </a:lnTo>
                  <a:close/>
                </a:path>
              </a:pathLst>
            </a:custGeom>
            <a:gradFill rotWithShape="1">
              <a:gsLst>
                <a:gs pos="0">
                  <a:srgbClr val="000000">
                    <a:alpha val="100000"/>
                  </a:srgbClr>
                </a:gs>
                <a:gs pos="100000">
                  <a:srgbClr val="000000">
                    <a:alpha val="0"/>
                  </a:srgbClr>
                </a:gs>
              </a:gsLst>
              <a:lin ang="0"/>
            </a:gradFill>
          </p:spPr>
          <p:txBody>
            <a:bodyPr/>
            <a:lstStyle/>
            <a:p>
              <a:endParaRPr lang="en-CA"/>
            </a:p>
          </p:txBody>
        </p:sp>
        <p:sp>
          <p:nvSpPr>
            <p:cNvPr id="5" name="TextBox 5"/>
            <p:cNvSpPr txBox="1"/>
            <p:nvPr/>
          </p:nvSpPr>
          <p:spPr>
            <a:xfrm>
              <a:off x="0" y="-38100"/>
              <a:ext cx="812800" cy="285951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5400000">
            <a:off x="7919847" y="-231550"/>
            <a:ext cx="3086100" cy="18678906"/>
            <a:chOff x="0" y="0"/>
            <a:chExt cx="812800" cy="5142938"/>
          </a:xfrm>
        </p:grpSpPr>
        <p:sp>
          <p:nvSpPr>
            <p:cNvPr id="7" name="Freeform 7"/>
            <p:cNvSpPr/>
            <p:nvPr/>
          </p:nvSpPr>
          <p:spPr>
            <a:xfrm>
              <a:off x="0" y="0"/>
              <a:ext cx="812800" cy="5142938"/>
            </a:xfrm>
            <a:custGeom>
              <a:avLst/>
              <a:gdLst/>
              <a:ahLst/>
              <a:cxnLst/>
              <a:rect l="l" t="t" r="r" b="b"/>
              <a:pathLst>
                <a:path w="812800" h="5142938">
                  <a:moveTo>
                    <a:pt x="0" y="0"/>
                  </a:moveTo>
                  <a:lnTo>
                    <a:pt x="812800" y="0"/>
                  </a:lnTo>
                  <a:lnTo>
                    <a:pt x="812800" y="5142938"/>
                  </a:lnTo>
                  <a:lnTo>
                    <a:pt x="0" y="5142938"/>
                  </a:lnTo>
                  <a:close/>
                </a:path>
              </a:pathLst>
            </a:custGeom>
            <a:gradFill rotWithShape="1">
              <a:gsLst>
                <a:gs pos="0">
                  <a:srgbClr val="000000">
                    <a:alpha val="100000"/>
                  </a:srgbClr>
                </a:gs>
                <a:gs pos="100000">
                  <a:srgbClr val="000000">
                    <a:alpha val="0"/>
                  </a:srgbClr>
                </a:gs>
              </a:gsLst>
              <a:lin ang="0"/>
            </a:gradFill>
          </p:spPr>
          <p:txBody>
            <a:bodyPr/>
            <a:lstStyle/>
            <a:p>
              <a:endParaRPr lang="en-CA"/>
            </a:p>
          </p:txBody>
        </p:sp>
        <p:sp>
          <p:nvSpPr>
            <p:cNvPr id="8" name="TextBox 8"/>
            <p:cNvSpPr txBox="1"/>
            <p:nvPr/>
          </p:nvSpPr>
          <p:spPr>
            <a:xfrm>
              <a:off x="0" y="-38100"/>
              <a:ext cx="812800" cy="518103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5716250" y="-1"/>
            <a:ext cx="3086100" cy="10650954"/>
            <a:chOff x="0" y="0"/>
            <a:chExt cx="812800" cy="2821419"/>
          </a:xfrm>
        </p:grpSpPr>
        <p:sp>
          <p:nvSpPr>
            <p:cNvPr id="10" name="Freeform 10"/>
            <p:cNvSpPr/>
            <p:nvPr/>
          </p:nvSpPr>
          <p:spPr>
            <a:xfrm>
              <a:off x="0" y="0"/>
              <a:ext cx="812800" cy="2821419"/>
            </a:xfrm>
            <a:custGeom>
              <a:avLst/>
              <a:gdLst/>
              <a:ahLst/>
              <a:cxnLst/>
              <a:rect l="l" t="t" r="r" b="b"/>
              <a:pathLst>
                <a:path w="812800" h="2821419">
                  <a:moveTo>
                    <a:pt x="0" y="0"/>
                  </a:moveTo>
                  <a:lnTo>
                    <a:pt x="812800" y="0"/>
                  </a:lnTo>
                  <a:lnTo>
                    <a:pt x="812800" y="2821419"/>
                  </a:lnTo>
                  <a:lnTo>
                    <a:pt x="0" y="2821419"/>
                  </a:lnTo>
                  <a:close/>
                </a:path>
              </a:pathLst>
            </a:custGeom>
            <a:gradFill rotWithShape="1">
              <a:gsLst>
                <a:gs pos="0">
                  <a:srgbClr val="000000">
                    <a:alpha val="100000"/>
                  </a:srgbClr>
                </a:gs>
                <a:gs pos="100000">
                  <a:srgbClr val="000000">
                    <a:alpha val="0"/>
                  </a:srgbClr>
                </a:gs>
              </a:gsLst>
              <a:lin ang="0"/>
            </a:gradFill>
          </p:spPr>
          <p:txBody>
            <a:bodyPr/>
            <a:lstStyle/>
            <a:p>
              <a:endParaRPr lang="en-CA"/>
            </a:p>
          </p:txBody>
        </p:sp>
        <p:sp>
          <p:nvSpPr>
            <p:cNvPr id="11" name="TextBox 11"/>
            <p:cNvSpPr txBox="1"/>
            <p:nvPr/>
          </p:nvSpPr>
          <p:spPr>
            <a:xfrm>
              <a:off x="0" y="-38100"/>
              <a:ext cx="812800" cy="285951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153400" y="5785364"/>
            <a:ext cx="10392975" cy="4865589"/>
          </a:xfrm>
          <a:custGeom>
            <a:avLst/>
            <a:gdLst/>
            <a:ahLst/>
            <a:cxnLst/>
            <a:rect l="l" t="t" r="r" b="b"/>
            <a:pathLst>
              <a:path w="10430196" h="10120272">
                <a:moveTo>
                  <a:pt x="0" y="0"/>
                </a:moveTo>
                <a:lnTo>
                  <a:pt x="10430196" y="0"/>
                </a:lnTo>
                <a:lnTo>
                  <a:pt x="10430196" y="10120272"/>
                </a:lnTo>
                <a:lnTo>
                  <a:pt x="0" y="1012027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dirty="0"/>
          </a:p>
        </p:txBody>
      </p:sp>
      <p:grpSp>
        <p:nvGrpSpPr>
          <p:cNvPr id="13" name="Group 13"/>
          <p:cNvGrpSpPr/>
          <p:nvPr/>
        </p:nvGrpSpPr>
        <p:grpSpPr>
          <a:xfrm>
            <a:off x="0" y="3718285"/>
            <a:ext cx="18802350" cy="2811221"/>
            <a:chOff x="0" y="0"/>
            <a:chExt cx="5287945" cy="740404"/>
          </a:xfrm>
        </p:grpSpPr>
        <p:sp>
          <p:nvSpPr>
            <p:cNvPr id="14" name="Freeform 14"/>
            <p:cNvSpPr/>
            <p:nvPr/>
          </p:nvSpPr>
          <p:spPr>
            <a:xfrm>
              <a:off x="0" y="0"/>
              <a:ext cx="5287945" cy="740404"/>
            </a:xfrm>
            <a:custGeom>
              <a:avLst/>
              <a:gdLst/>
              <a:ahLst/>
              <a:cxnLst/>
              <a:rect l="l" t="t" r="r" b="b"/>
              <a:pathLst>
                <a:path w="5287945" h="740404">
                  <a:moveTo>
                    <a:pt x="0" y="0"/>
                  </a:moveTo>
                  <a:lnTo>
                    <a:pt x="5287945" y="0"/>
                  </a:lnTo>
                  <a:lnTo>
                    <a:pt x="5287945" y="740404"/>
                  </a:lnTo>
                  <a:lnTo>
                    <a:pt x="0" y="740404"/>
                  </a:lnTo>
                  <a:close/>
                </a:path>
              </a:pathLst>
            </a:custGeom>
            <a:solidFill>
              <a:srgbClr val="000000">
                <a:alpha val="60000"/>
              </a:srgbClr>
            </a:solidFill>
          </p:spPr>
          <p:txBody>
            <a:bodyPr/>
            <a:lstStyle/>
            <a:p>
              <a:endParaRPr lang="en-CA"/>
            </a:p>
          </p:txBody>
        </p:sp>
        <p:sp>
          <p:nvSpPr>
            <p:cNvPr id="15" name="TextBox 15"/>
            <p:cNvSpPr txBox="1"/>
            <p:nvPr/>
          </p:nvSpPr>
          <p:spPr>
            <a:xfrm>
              <a:off x="0" y="-38100"/>
              <a:ext cx="5287945" cy="778504"/>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4547862" y="4315429"/>
            <a:ext cx="9472938" cy="1570416"/>
          </a:xfrm>
          <a:prstGeom prst="rect">
            <a:avLst/>
          </a:prstGeom>
        </p:spPr>
        <p:txBody>
          <a:bodyPr wrap="square" lIns="0" tIns="0" rIns="0" bIns="0" rtlCol="0" anchor="t">
            <a:spAutoFit/>
          </a:bodyPr>
          <a:lstStyle/>
          <a:p>
            <a:pPr algn="ctr">
              <a:lnSpc>
                <a:spcPts val="6295"/>
              </a:lnSpc>
              <a:spcBef>
                <a:spcPct val="0"/>
              </a:spcBef>
            </a:pPr>
            <a:r>
              <a:rPr lang="en-US" sz="4496" dirty="0">
                <a:solidFill>
                  <a:srgbClr val="FFFFFF"/>
                </a:solidFill>
                <a:latin typeface="Greycliff"/>
                <a:ea typeface="Greycliff"/>
                <a:cs typeface="Greycliff"/>
                <a:sym typeface="Greycliff"/>
              </a:rPr>
              <a:t>For centuries, architects have faced a </a:t>
            </a:r>
            <a:r>
              <a:rPr lang="en-US" sz="4496" b="1" dirty="0">
                <a:solidFill>
                  <a:srgbClr val="FFFFFF"/>
                </a:solidFill>
                <a:latin typeface="Greycliff Bold"/>
                <a:ea typeface="Greycliff Bold"/>
                <a:cs typeface="Greycliff Bold"/>
                <a:sym typeface="Greycliff Bold"/>
              </a:rPr>
              <a:t>fundamental compromise...</a:t>
            </a:r>
          </a:p>
        </p:txBody>
      </p:sp>
      <p:sp>
        <p:nvSpPr>
          <p:cNvPr id="17" name="Freeform 17"/>
          <p:cNvSpPr/>
          <p:nvPr/>
        </p:nvSpPr>
        <p:spPr>
          <a:xfrm>
            <a:off x="551538" y="2319219"/>
            <a:ext cx="2304196" cy="2304196"/>
          </a:xfrm>
          <a:custGeom>
            <a:avLst/>
            <a:gdLst/>
            <a:ahLst/>
            <a:cxnLst/>
            <a:rect l="l" t="t" r="r" b="b"/>
            <a:pathLst>
              <a:path w="2304196" h="2304196">
                <a:moveTo>
                  <a:pt x="0" y="0"/>
                </a:moveTo>
                <a:lnTo>
                  <a:pt x="2304196" y="0"/>
                </a:lnTo>
                <a:lnTo>
                  <a:pt x="2304196" y="2304196"/>
                </a:lnTo>
                <a:lnTo>
                  <a:pt x="0" y="230419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18" name="Freeform 18"/>
          <p:cNvSpPr/>
          <p:nvPr/>
        </p:nvSpPr>
        <p:spPr>
          <a:xfrm>
            <a:off x="551538" y="4842490"/>
            <a:ext cx="2304196" cy="2304196"/>
          </a:xfrm>
          <a:custGeom>
            <a:avLst/>
            <a:gdLst/>
            <a:ahLst/>
            <a:cxnLst/>
            <a:rect l="l" t="t" r="r" b="b"/>
            <a:pathLst>
              <a:path w="2304196" h="2304196">
                <a:moveTo>
                  <a:pt x="0" y="0"/>
                </a:moveTo>
                <a:lnTo>
                  <a:pt x="2304196" y="0"/>
                </a:lnTo>
                <a:lnTo>
                  <a:pt x="2304196" y="2304196"/>
                </a:lnTo>
                <a:lnTo>
                  <a:pt x="0" y="230419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19" name="Freeform 19"/>
          <p:cNvSpPr/>
          <p:nvPr/>
        </p:nvSpPr>
        <p:spPr>
          <a:xfrm>
            <a:off x="551538" y="7365761"/>
            <a:ext cx="2304196" cy="2304196"/>
          </a:xfrm>
          <a:custGeom>
            <a:avLst/>
            <a:gdLst/>
            <a:ahLst/>
            <a:cxnLst/>
            <a:rect l="l" t="t" r="r" b="b"/>
            <a:pathLst>
              <a:path w="2304196" h="2304196">
                <a:moveTo>
                  <a:pt x="0" y="0"/>
                </a:moveTo>
                <a:lnTo>
                  <a:pt x="2304196" y="0"/>
                </a:lnTo>
                <a:lnTo>
                  <a:pt x="2304196" y="2304197"/>
                </a:lnTo>
                <a:lnTo>
                  <a:pt x="0" y="2304197"/>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20" name="Freeform 20"/>
          <p:cNvSpPr/>
          <p:nvPr/>
        </p:nvSpPr>
        <p:spPr>
          <a:xfrm rot="-5400000">
            <a:off x="13052098" y="2970896"/>
            <a:ext cx="7408352" cy="2080049"/>
          </a:xfrm>
          <a:custGeom>
            <a:avLst/>
            <a:gdLst/>
            <a:ahLst/>
            <a:cxnLst/>
            <a:rect l="l" t="t" r="r" b="b"/>
            <a:pathLst>
              <a:path w="7408352" h="2080049">
                <a:moveTo>
                  <a:pt x="0" y="0"/>
                </a:moveTo>
                <a:lnTo>
                  <a:pt x="7408352" y="0"/>
                </a:lnTo>
                <a:lnTo>
                  <a:pt x="7408352" y="2080049"/>
                </a:lnTo>
                <a:lnTo>
                  <a:pt x="0" y="208004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CA"/>
          </a:p>
        </p:txBody>
      </p:sp>
      <p:pic>
        <p:nvPicPr>
          <p:cNvPr id="26" name="Audio 25">
            <a:hlinkClick r:id="" action="ppaction://media"/>
            <a:extLst>
              <a:ext uri="{FF2B5EF4-FFF2-40B4-BE49-F238E27FC236}">
                <a16:creationId xmlns:a16="http://schemas.microsoft.com/office/drawing/2014/main" id="{527293C0-3FEC-F693-0E82-8D93E299F5A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536"/>
    </mc:Choice>
    <mc:Fallback xmlns="">
      <p:transition spd="slow" advTm="1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942678" y="-40875"/>
            <a:ext cx="9993757" cy="10327875"/>
          </a:xfrm>
          <a:custGeom>
            <a:avLst/>
            <a:gdLst/>
            <a:ahLst/>
            <a:cxnLst/>
            <a:rect l="l" t="t" r="r" b="b"/>
            <a:pathLst>
              <a:path w="9993757" h="10327875">
                <a:moveTo>
                  <a:pt x="0" y="0"/>
                </a:moveTo>
                <a:lnTo>
                  <a:pt x="9993757" y="0"/>
                </a:lnTo>
                <a:lnTo>
                  <a:pt x="9993757" y="10327875"/>
                </a:lnTo>
                <a:lnTo>
                  <a:pt x="0" y="10327875"/>
                </a:lnTo>
                <a:lnTo>
                  <a:pt x="0" y="0"/>
                </a:lnTo>
                <a:close/>
              </a:path>
            </a:pathLst>
          </a:custGeom>
          <a:blipFill>
            <a:blip r:embed="rId5" cstate="screen">
              <a:extLst>
                <a:ext uri="{28A0092B-C50C-407E-A947-70E740481C1C}">
                  <a14:useLocalDpi xmlns:a14="http://schemas.microsoft.com/office/drawing/2010/main"/>
                </a:ext>
              </a:extLst>
            </a:blip>
            <a:stretch>
              <a:fillRect l="-3343"/>
            </a:stretch>
          </a:blipFill>
        </p:spPr>
        <p:txBody>
          <a:bodyPr/>
          <a:lstStyle/>
          <a:p>
            <a:endParaRPr lang="en-CA"/>
          </a:p>
        </p:txBody>
      </p:sp>
      <p:sp>
        <p:nvSpPr>
          <p:cNvPr id="3" name="Freeform 3"/>
          <p:cNvSpPr/>
          <p:nvPr/>
        </p:nvSpPr>
        <p:spPr>
          <a:xfrm>
            <a:off x="0" y="0"/>
            <a:ext cx="6179898" cy="10287000"/>
          </a:xfrm>
          <a:custGeom>
            <a:avLst/>
            <a:gdLst/>
            <a:ahLst/>
            <a:cxnLst/>
            <a:rect l="l" t="t" r="r" b="b"/>
            <a:pathLst>
              <a:path w="6179898" h="10287000">
                <a:moveTo>
                  <a:pt x="0" y="0"/>
                </a:moveTo>
                <a:lnTo>
                  <a:pt x="6179898" y="0"/>
                </a:lnTo>
                <a:lnTo>
                  <a:pt x="6179898" y="10287000"/>
                </a:lnTo>
                <a:lnTo>
                  <a:pt x="0" y="1028700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4" name="Group 4"/>
          <p:cNvGrpSpPr/>
          <p:nvPr/>
        </p:nvGrpSpPr>
        <p:grpSpPr>
          <a:xfrm>
            <a:off x="0" y="1028700"/>
            <a:ext cx="4284275" cy="1002207"/>
            <a:chOff x="0" y="0"/>
            <a:chExt cx="1128369" cy="263956"/>
          </a:xfrm>
        </p:grpSpPr>
        <p:sp>
          <p:nvSpPr>
            <p:cNvPr id="5" name="Freeform 5"/>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6" name="TextBox 6"/>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3721905" y="-40875"/>
            <a:ext cx="4566096" cy="10327875"/>
          </a:xfrm>
          <a:custGeom>
            <a:avLst/>
            <a:gdLst/>
            <a:ahLst/>
            <a:cxnLst/>
            <a:rect l="l" t="t" r="r" b="b"/>
            <a:pathLst>
              <a:path w="13027697" h="13027697">
                <a:moveTo>
                  <a:pt x="0" y="0"/>
                </a:moveTo>
                <a:lnTo>
                  <a:pt x="13027697" y="0"/>
                </a:lnTo>
                <a:lnTo>
                  <a:pt x="13027697" y="13027697"/>
                </a:lnTo>
                <a:lnTo>
                  <a:pt x="0" y="13027697"/>
                </a:lnTo>
                <a:lnTo>
                  <a:pt x="0" y="0"/>
                </a:lnTo>
                <a:close/>
              </a:path>
            </a:pathLst>
          </a:custGeom>
          <a:blipFill>
            <a:blip r:embed="rId7" cstate="screen">
              <a:extLst>
                <a:ext uri="{28A0092B-C50C-407E-A947-70E740481C1C}">
                  <a14:useLocalDpi xmlns:a14="http://schemas.microsoft.com/office/drawing/2010/main"/>
                </a:ext>
              </a:extLst>
            </a:blip>
            <a:stretch>
              <a:fillRect b="1"/>
            </a:stretch>
          </a:blipFill>
        </p:spPr>
        <p:txBody>
          <a:bodyPr/>
          <a:lstStyle/>
          <a:p>
            <a:endParaRPr lang="en-CA"/>
          </a:p>
        </p:txBody>
      </p:sp>
      <p:sp>
        <p:nvSpPr>
          <p:cNvPr id="8" name="TextBox 8"/>
          <p:cNvSpPr txBox="1"/>
          <p:nvPr/>
        </p:nvSpPr>
        <p:spPr>
          <a:xfrm>
            <a:off x="361277" y="1248776"/>
            <a:ext cx="19562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8/16" Lap</a:t>
            </a:r>
          </a:p>
        </p:txBody>
      </p:sp>
      <p:grpSp>
        <p:nvGrpSpPr>
          <p:cNvPr id="9" name="Group 9"/>
          <p:cNvGrpSpPr/>
          <p:nvPr/>
        </p:nvGrpSpPr>
        <p:grpSpPr>
          <a:xfrm>
            <a:off x="6179898" y="1028700"/>
            <a:ext cx="4284275" cy="1002207"/>
            <a:chOff x="0" y="0"/>
            <a:chExt cx="1128369" cy="263956"/>
          </a:xfrm>
        </p:grpSpPr>
        <p:sp>
          <p:nvSpPr>
            <p:cNvPr id="10" name="Freeform 10"/>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11" name="TextBox 11"/>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6541175"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Board &amp; Batten</a:t>
            </a:r>
          </a:p>
        </p:txBody>
      </p:sp>
      <p:grpSp>
        <p:nvGrpSpPr>
          <p:cNvPr id="13" name="Group 13"/>
          <p:cNvGrpSpPr/>
          <p:nvPr/>
        </p:nvGrpSpPr>
        <p:grpSpPr>
          <a:xfrm>
            <a:off x="13337488" y="1028700"/>
            <a:ext cx="4284275" cy="1002207"/>
            <a:chOff x="0" y="0"/>
            <a:chExt cx="1128369" cy="263956"/>
          </a:xfrm>
        </p:grpSpPr>
        <p:sp>
          <p:nvSpPr>
            <p:cNvPr id="14" name="Freeform 14"/>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15" name="TextBox 15"/>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3698765"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Shallow Fluted</a:t>
            </a:r>
          </a:p>
        </p:txBody>
      </p:sp>
      <p:pic>
        <p:nvPicPr>
          <p:cNvPr id="29" name="Audio 28">
            <a:hlinkClick r:id="" action="ppaction://media"/>
            <a:extLst>
              <a:ext uri="{FF2B5EF4-FFF2-40B4-BE49-F238E27FC236}">
                <a16:creationId xmlns:a16="http://schemas.microsoft.com/office/drawing/2014/main" id="{006A16BE-E595-B4C1-93CF-B2524C3858F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493"/>
    </mc:Choice>
    <mc:Fallback xmlns="">
      <p:transition spd="slow" advTm="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062404" y="-120093"/>
            <a:ext cx="10225596" cy="10527186"/>
          </a:xfrm>
          <a:custGeom>
            <a:avLst/>
            <a:gdLst/>
            <a:ahLst/>
            <a:cxnLst/>
            <a:rect l="l" t="t" r="r" b="b"/>
            <a:pathLst>
              <a:path w="10225596" h="10527186">
                <a:moveTo>
                  <a:pt x="0" y="0"/>
                </a:moveTo>
                <a:lnTo>
                  <a:pt x="10225596" y="0"/>
                </a:lnTo>
                <a:lnTo>
                  <a:pt x="10225596" y="10527186"/>
                </a:lnTo>
                <a:lnTo>
                  <a:pt x="0" y="1052718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134439" y="-120094"/>
            <a:ext cx="8311144" cy="10407093"/>
          </a:xfrm>
          <a:custGeom>
            <a:avLst/>
            <a:gdLst/>
            <a:ahLst/>
            <a:cxnLst/>
            <a:rect l="l" t="t" r="r" b="b"/>
            <a:pathLst>
              <a:path w="8311144" h="10527186">
                <a:moveTo>
                  <a:pt x="0" y="0"/>
                </a:moveTo>
                <a:lnTo>
                  <a:pt x="8311143" y="0"/>
                </a:lnTo>
                <a:lnTo>
                  <a:pt x="8311143" y="10527186"/>
                </a:lnTo>
                <a:lnTo>
                  <a:pt x="0" y="1052718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4" name="Group 4"/>
          <p:cNvGrpSpPr/>
          <p:nvPr/>
        </p:nvGrpSpPr>
        <p:grpSpPr>
          <a:xfrm>
            <a:off x="13794688" y="1028700"/>
            <a:ext cx="4284275" cy="1002207"/>
            <a:chOff x="0" y="0"/>
            <a:chExt cx="1128369" cy="263956"/>
          </a:xfrm>
        </p:grpSpPr>
        <p:sp>
          <p:nvSpPr>
            <p:cNvPr id="5" name="Freeform 5"/>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6" name="TextBox 6"/>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155965"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Deep Fluted</a:t>
            </a:r>
          </a:p>
        </p:txBody>
      </p:sp>
      <p:sp>
        <p:nvSpPr>
          <p:cNvPr id="8" name="Freeform 8"/>
          <p:cNvSpPr/>
          <p:nvPr/>
        </p:nvSpPr>
        <p:spPr>
          <a:xfrm rot="202741">
            <a:off x="4557725" y="-1555680"/>
            <a:ext cx="9845321" cy="12194823"/>
          </a:xfrm>
          <a:custGeom>
            <a:avLst/>
            <a:gdLst/>
            <a:ahLst/>
            <a:cxnLst/>
            <a:rect l="l" t="t" r="r" b="b"/>
            <a:pathLst>
              <a:path w="9845321" h="13649545">
                <a:moveTo>
                  <a:pt x="0" y="0"/>
                </a:moveTo>
                <a:lnTo>
                  <a:pt x="9845321" y="0"/>
                </a:lnTo>
                <a:lnTo>
                  <a:pt x="9845321" y="13649546"/>
                </a:lnTo>
                <a:lnTo>
                  <a:pt x="0" y="1364954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9" name="Group 9"/>
          <p:cNvGrpSpPr/>
          <p:nvPr/>
        </p:nvGrpSpPr>
        <p:grpSpPr>
          <a:xfrm>
            <a:off x="0" y="1028700"/>
            <a:ext cx="4284275" cy="1002207"/>
            <a:chOff x="0" y="0"/>
            <a:chExt cx="1128369" cy="263956"/>
          </a:xfrm>
        </p:grpSpPr>
        <p:sp>
          <p:nvSpPr>
            <p:cNvPr id="10" name="Freeform 10"/>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11" name="TextBox 11"/>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61277" y="1248776"/>
            <a:ext cx="3659855"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3" Double V-Notch</a:t>
            </a:r>
          </a:p>
        </p:txBody>
      </p:sp>
      <p:grpSp>
        <p:nvGrpSpPr>
          <p:cNvPr id="13" name="Group 13"/>
          <p:cNvGrpSpPr/>
          <p:nvPr/>
        </p:nvGrpSpPr>
        <p:grpSpPr>
          <a:xfrm>
            <a:off x="6179898" y="1028700"/>
            <a:ext cx="4284275" cy="1002207"/>
            <a:chOff x="0" y="0"/>
            <a:chExt cx="1128369" cy="263956"/>
          </a:xfrm>
        </p:grpSpPr>
        <p:sp>
          <p:nvSpPr>
            <p:cNvPr id="14" name="Freeform 14"/>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15" name="TextBox 15"/>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6541175"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Architectural Fins</a:t>
            </a:r>
          </a:p>
        </p:txBody>
      </p:sp>
      <p:pic>
        <p:nvPicPr>
          <p:cNvPr id="24" name="Audio 23">
            <a:hlinkClick r:id="" action="ppaction://media"/>
            <a:extLst>
              <a:ext uri="{FF2B5EF4-FFF2-40B4-BE49-F238E27FC236}">
                <a16:creationId xmlns:a16="http://schemas.microsoft.com/office/drawing/2014/main" id="{D953AA08-0B2D-3DF2-497A-00D4135BC00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622463" y="0"/>
            <a:ext cx="7665538" cy="10287000"/>
          </a:xfrm>
          <a:custGeom>
            <a:avLst/>
            <a:gdLst/>
            <a:ahLst/>
            <a:cxnLst/>
            <a:rect l="l" t="t" r="r" b="b"/>
            <a:pathLst>
              <a:path w="13706077" h="10947331">
                <a:moveTo>
                  <a:pt x="0" y="0"/>
                </a:moveTo>
                <a:lnTo>
                  <a:pt x="13706077" y="0"/>
                </a:lnTo>
                <a:lnTo>
                  <a:pt x="13706077" y="10947331"/>
                </a:lnTo>
                <a:lnTo>
                  <a:pt x="0" y="10947331"/>
                </a:lnTo>
                <a:lnTo>
                  <a:pt x="0" y="0"/>
                </a:lnTo>
                <a:close/>
              </a:path>
            </a:pathLst>
          </a:custGeom>
          <a:blipFill>
            <a:blip r:embed="rId5" cstate="screen">
              <a:extLst>
                <a:ext uri="{28A0092B-C50C-407E-A947-70E740481C1C}">
                  <a14:useLocalDpi xmlns:a14="http://schemas.microsoft.com/office/drawing/2010/main"/>
                </a:ext>
              </a:extLst>
            </a:blip>
            <a:stretch>
              <a:fillRect l="1"/>
            </a:stretch>
          </a:blipFill>
        </p:spPr>
        <p:txBody>
          <a:bodyPr/>
          <a:lstStyle/>
          <a:p>
            <a:endParaRPr lang="en-CA"/>
          </a:p>
        </p:txBody>
      </p:sp>
      <p:sp>
        <p:nvSpPr>
          <p:cNvPr id="3" name="Freeform 3"/>
          <p:cNvSpPr/>
          <p:nvPr/>
        </p:nvSpPr>
        <p:spPr>
          <a:xfrm>
            <a:off x="0" y="0"/>
            <a:ext cx="11236732" cy="10287000"/>
          </a:xfrm>
          <a:custGeom>
            <a:avLst/>
            <a:gdLst/>
            <a:ahLst/>
            <a:cxnLst/>
            <a:rect l="l" t="t" r="r" b="b"/>
            <a:pathLst>
              <a:path w="11236732" h="11236732">
                <a:moveTo>
                  <a:pt x="0" y="0"/>
                </a:moveTo>
                <a:lnTo>
                  <a:pt x="11236732" y="0"/>
                </a:lnTo>
                <a:lnTo>
                  <a:pt x="11236732" y="11236732"/>
                </a:lnTo>
                <a:lnTo>
                  <a:pt x="0" y="1123673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4" name="Freeform 4"/>
          <p:cNvSpPr/>
          <p:nvPr/>
        </p:nvSpPr>
        <p:spPr>
          <a:xfrm>
            <a:off x="5422337" y="0"/>
            <a:ext cx="7234289" cy="10287000"/>
          </a:xfrm>
          <a:custGeom>
            <a:avLst/>
            <a:gdLst/>
            <a:ahLst/>
            <a:cxnLst/>
            <a:rect l="l" t="t" r="r" b="b"/>
            <a:pathLst>
              <a:path w="7234289" h="10287000">
                <a:moveTo>
                  <a:pt x="0" y="0"/>
                </a:moveTo>
                <a:lnTo>
                  <a:pt x="7234289" y="0"/>
                </a:lnTo>
                <a:lnTo>
                  <a:pt x="7234289" y="10287000"/>
                </a:lnTo>
                <a:lnTo>
                  <a:pt x="0" y="1028700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5" name="Group 5"/>
          <p:cNvGrpSpPr/>
          <p:nvPr/>
        </p:nvGrpSpPr>
        <p:grpSpPr>
          <a:xfrm>
            <a:off x="12656626" y="1028700"/>
            <a:ext cx="4284275" cy="1002207"/>
            <a:chOff x="0" y="0"/>
            <a:chExt cx="1128369" cy="263956"/>
          </a:xfrm>
        </p:grpSpPr>
        <p:sp>
          <p:nvSpPr>
            <p:cNvPr id="6" name="Freeform 6"/>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7" name="TextBox 7"/>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1028700"/>
            <a:ext cx="4804367" cy="1002207"/>
            <a:chOff x="0" y="0"/>
            <a:chExt cx="1265348" cy="263956"/>
          </a:xfrm>
        </p:grpSpPr>
        <p:sp>
          <p:nvSpPr>
            <p:cNvPr id="9" name="Freeform 9"/>
            <p:cNvSpPr/>
            <p:nvPr/>
          </p:nvSpPr>
          <p:spPr>
            <a:xfrm>
              <a:off x="0" y="0"/>
              <a:ext cx="1265348" cy="263956"/>
            </a:xfrm>
            <a:custGeom>
              <a:avLst/>
              <a:gdLst/>
              <a:ahLst/>
              <a:cxnLst/>
              <a:rect l="l" t="t" r="r" b="b"/>
              <a:pathLst>
                <a:path w="1265348" h="263956">
                  <a:moveTo>
                    <a:pt x="0" y="0"/>
                  </a:moveTo>
                  <a:lnTo>
                    <a:pt x="1265348" y="0"/>
                  </a:lnTo>
                  <a:lnTo>
                    <a:pt x="1265348" y="263956"/>
                  </a:lnTo>
                  <a:lnTo>
                    <a:pt x="0" y="263956"/>
                  </a:lnTo>
                  <a:close/>
                </a:path>
              </a:pathLst>
            </a:custGeom>
            <a:solidFill>
              <a:srgbClr val="000000">
                <a:alpha val="69804"/>
              </a:srgbClr>
            </a:solidFill>
          </p:spPr>
          <p:txBody>
            <a:bodyPr/>
            <a:lstStyle/>
            <a:p>
              <a:endParaRPr lang="en-CA"/>
            </a:p>
          </p:txBody>
        </p:sp>
        <p:sp>
          <p:nvSpPr>
            <p:cNvPr id="10" name="TextBox 10"/>
            <p:cNvSpPr txBox="1"/>
            <p:nvPr/>
          </p:nvSpPr>
          <p:spPr>
            <a:xfrm>
              <a:off x="0" y="-38100"/>
              <a:ext cx="1265348" cy="30205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5759782" y="1028700"/>
            <a:ext cx="4736529" cy="1002207"/>
            <a:chOff x="0" y="0"/>
            <a:chExt cx="1247481" cy="263956"/>
          </a:xfrm>
        </p:grpSpPr>
        <p:sp>
          <p:nvSpPr>
            <p:cNvPr id="12" name="Freeform 12"/>
            <p:cNvSpPr/>
            <p:nvPr/>
          </p:nvSpPr>
          <p:spPr>
            <a:xfrm>
              <a:off x="0" y="0"/>
              <a:ext cx="1247481" cy="263956"/>
            </a:xfrm>
            <a:custGeom>
              <a:avLst/>
              <a:gdLst/>
              <a:ahLst/>
              <a:cxnLst/>
              <a:rect l="l" t="t" r="r" b="b"/>
              <a:pathLst>
                <a:path w="1247481" h="263956">
                  <a:moveTo>
                    <a:pt x="0" y="0"/>
                  </a:moveTo>
                  <a:lnTo>
                    <a:pt x="1247481" y="0"/>
                  </a:lnTo>
                  <a:lnTo>
                    <a:pt x="1247481" y="263956"/>
                  </a:lnTo>
                  <a:lnTo>
                    <a:pt x="0" y="263956"/>
                  </a:lnTo>
                  <a:close/>
                </a:path>
              </a:pathLst>
            </a:custGeom>
            <a:solidFill>
              <a:srgbClr val="000000">
                <a:alpha val="69804"/>
              </a:srgbClr>
            </a:solidFill>
          </p:spPr>
          <p:txBody>
            <a:bodyPr/>
            <a:lstStyle/>
            <a:p>
              <a:endParaRPr lang="en-CA"/>
            </a:p>
          </p:txBody>
        </p:sp>
        <p:sp>
          <p:nvSpPr>
            <p:cNvPr id="13" name="TextBox 13"/>
            <p:cNvSpPr txBox="1"/>
            <p:nvPr/>
          </p:nvSpPr>
          <p:spPr>
            <a:xfrm>
              <a:off x="0" y="-38100"/>
              <a:ext cx="1247481" cy="302056"/>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13017903"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Standing Seam</a:t>
            </a:r>
          </a:p>
        </p:txBody>
      </p:sp>
      <p:sp>
        <p:nvSpPr>
          <p:cNvPr id="15" name="TextBox 15"/>
          <p:cNvSpPr txBox="1"/>
          <p:nvPr/>
        </p:nvSpPr>
        <p:spPr>
          <a:xfrm>
            <a:off x="361277" y="1248776"/>
            <a:ext cx="4285326"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Invisi-Line with Reveals</a:t>
            </a:r>
          </a:p>
        </p:txBody>
      </p:sp>
      <p:sp>
        <p:nvSpPr>
          <p:cNvPr id="16" name="TextBox 16"/>
          <p:cNvSpPr txBox="1"/>
          <p:nvPr/>
        </p:nvSpPr>
        <p:spPr>
          <a:xfrm>
            <a:off x="6121059" y="1248776"/>
            <a:ext cx="3922998"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Variable Square Notch</a:t>
            </a:r>
          </a:p>
        </p:txBody>
      </p:sp>
      <p:pic>
        <p:nvPicPr>
          <p:cNvPr id="24" name="Audio 23">
            <a:hlinkClick r:id="" action="ppaction://media"/>
            <a:extLst>
              <a:ext uri="{FF2B5EF4-FFF2-40B4-BE49-F238E27FC236}">
                <a16:creationId xmlns:a16="http://schemas.microsoft.com/office/drawing/2014/main" id="{1652D3B5-BCDF-0507-CAD2-E41ACF99D42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987"/>
    </mc:Choice>
    <mc:Fallback xmlns="">
      <p:transition spd="slow" advTm="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
            <a:ext cx="10534411" cy="10287000"/>
          </a:xfrm>
          <a:custGeom>
            <a:avLst/>
            <a:gdLst/>
            <a:ahLst/>
            <a:cxnLst/>
            <a:rect l="l" t="t" r="r" b="b"/>
            <a:pathLst>
              <a:path w="10534411" h="10496311">
                <a:moveTo>
                  <a:pt x="0" y="0"/>
                </a:moveTo>
                <a:lnTo>
                  <a:pt x="10534411" y="0"/>
                </a:lnTo>
                <a:lnTo>
                  <a:pt x="10534411" y="10496311"/>
                </a:lnTo>
                <a:lnTo>
                  <a:pt x="0" y="1049631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rot="5376000">
            <a:off x="8000235" y="47300"/>
            <a:ext cx="10368090" cy="10203010"/>
          </a:xfrm>
          <a:custGeom>
            <a:avLst/>
            <a:gdLst/>
            <a:ahLst/>
            <a:cxnLst/>
            <a:rect l="l" t="t" r="r" b="b"/>
            <a:pathLst>
              <a:path w="10368090" h="11722756">
                <a:moveTo>
                  <a:pt x="81340" y="0"/>
                </a:moveTo>
                <a:lnTo>
                  <a:pt x="10368089" y="71816"/>
                </a:lnTo>
                <a:lnTo>
                  <a:pt x="10286749" y="11722756"/>
                </a:lnTo>
                <a:lnTo>
                  <a:pt x="0" y="11650940"/>
                </a:lnTo>
                <a:lnTo>
                  <a:pt x="8134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4" name="Group 4"/>
          <p:cNvGrpSpPr/>
          <p:nvPr/>
        </p:nvGrpSpPr>
        <p:grpSpPr>
          <a:xfrm>
            <a:off x="8118522" y="1028700"/>
            <a:ext cx="4284275" cy="1002207"/>
            <a:chOff x="0" y="0"/>
            <a:chExt cx="1128369" cy="263956"/>
          </a:xfrm>
        </p:grpSpPr>
        <p:sp>
          <p:nvSpPr>
            <p:cNvPr id="5" name="Freeform 5"/>
            <p:cNvSpPr/>
            <p:nvPr/>
          </p:nvSpPr>
          <p:spPr>
            <a:xfrm>
              <a:off x="0" y="0"/>
              <a:ext cx="1128369" cy="263956"/>
            </a:xfrm>
            <a:custGeom>
              <a:avLst/>
              <a:gdLst/>
              <a:ahLst/>
              <a:cxnLst/>
              <a:rect l="l" t="t" r="r" b="b"/>
              <a:pathLst>
                <a:path w="1128369" h="263956">
                  <a:moveTo>
                    <a:pt x="0" y="0"/>
                  </a:moveTo>
                  <a:lnTo>
                    <a:pt x="1128369" y="0"/>
                  </a:lnTo>
                  <a:lnTo>
                    <a:pt x="1128369" y="263956"/>
                  </a:lnTo>
                  <a:lnTo>
                    <a:pt x="0" y="263956"/>
                  </a:lnTo>
                  <a:close/>
                </a:path>
              </a:pathLst>
            </a:custGeom>
            <a:solidFill>
              <a:srgbClr val="000000">
                <a:alpha val="69804"/>
              </a:srgbClr>
            </a:solidFill>
          </p:spPr>
          <p:txBody>
            <a:bodyPr/>
            <a:lstStyle/>
            <a:p>
              <a:endParaRPr lang="en-CA"/>
            </a:p>
          </p:txBody>
        </p:sp>
        <p:sp>
          <p:nvSpPr>
            <p:cNvPr id="6" name="TextBox 6"/>
            <p:cNvSpPr txBox="1"/>
            <p:nvPr/>
          </p:nvSpPr>
          <p:spPr>
            <a:xfrm>
              <a:off x="0" y="-38100"/>
              <a:ext cx="1128369" cy="302056"/>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0" y="1028700"/>
            <a:ext cx="4804367" cy="1002207"/>
            <a:chOff x="0" y="0"/>
            <a:chExt cx="1265348" cy="263956"/>
          </a:xfrm>
        </p:grpSpPr>
        <p:sp>
          <p:nvSpPr>
            <p:cNvPr id="8" name="Freeform 8"/>
            <p:cNvSpPr/>
            <p:nvPr/>
          </p:nvSpPr>
          <p:spPr>
            <a:xfrm>
              <a:off x="0" y="0"/>
              <a:ext cx="1265348" cy="263956"/>
            </a:xfrm>
            <a:custGeom>
              <a:avLst/>
              <a:gdLst/>
              <a:ahLst/>
              <a:cxnLst/>
              <a:rect l="l" t="t" r="r" b="b"/>
              <a:pathLst>
                <a:path w="1265348" h="263956">
                  <a:moveTo>
                    <a:pt x="0" y="0"/>
                  </a:moveTo>
                  <a:lnTo>
                    <a:pt x="1265348" y="0"/>
                  </a:lnTo>
                  <a:lnTo>
                    <a:pt x="1265348" y="263956"/>
                  </a:lnTo>
                  <a:lnTo>
                    <a:pt x="0" y="263956"/>
                  </a:lnTo>
                  <a:close/>
                </a:path>
              </a:pathLst>
            </a:custGeom>
            <a:solidFill>
              <a:srgbClr val="000000">
                <a:alpha val="69804"/>
              </a:srgbClr>
            </a:solidFill>
          </p:spPr>
          <p:txBody>
            <a:bodyPr/>
            <a:lstStyle/>
            <a:p>
              <a:endParaRPr lang="en-CA"/>
            </a:p>
          </p:txBody>
        </p:sp>
        <p:sp>
          <p:nvSpPr>
            <p:cNvPr id="9" name="TextBox 9"/>
            <p:cNvSpPr txBox="1"/>
            <p:nvPr/>
          </p:nvSpPr>
          <p:spPr>
            <a:xfrm>
              <a:off x="0" y="-38100"/>
              <a:ext cx="1265348" cy="302056"/>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8479799" y="1248776"/>
            <a:ext cx="3561721"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6" V-Notch</a:t>
            </a:r>
          </a:p>
        </p:txBody>
      </p:sp>
      <p:sp>
        <p:nvSpPr>
          <p:cNvPr id="11" name="TextBox 11"/>
          <p:cNvSpPr txBox="1"/>
          <p:nvPr/>
        </p:nvSpPr>
        <p:spPr>
          <a:xfrm>
            <a:off x="361277" y="1248776"/>
            <a:ext cx="4285326" cy="504905"/>
          </a:xfrm>
          <a:prstGeom prst="rect">
            <a:avLst/>
          </a:prstGeom>
        </p:spPr>
        <p:txBody>
          <a:bodyPr lIns="0" tIns="0" rIns="0" bIns="0" rtlCol="0" anchor="t">
            <a:spAutoFit/>
          </a:bodyPr>
          <a:lstStyle/>
          <a:p>
            <a:pPr algn="l">
              <a:lnSpc>
                <a:spcPts val="4195"/>
              </a:lnSpc>
              <a:spcBef>
                <a:spcPct val="0"/>
              </a:spcBef>
            </a:pPr>
            <a:r>
              <a:rPr lang="en-US" sz="2996">
                <a:solidFill>
                  <a:srgbClr val="FFFFFF"/>
                </a:solidFill>
                <a:latin typeface="Greycliff"/>
                <a:ea typeface="Greycliff"/>
                <a:cs typeface="Greycliff"/>
                <a:sym typeface="Greycliff"/>
              </a:rPr>
              <a:t>Chevron</a:t>
            </a:r>
          </a:p>
        </p:txBody>
      </p:sp>
      <p:pic>
        <p:nvPicPr>
          <p:cNvPr id="19" name="Audio 18">
            <a:hlinkClick r:id="" action="ppaction://media"/>
            <a:extLst>
              <a:ext uri="{FF2B5EF4-FFF2-40B4-BE49-F238E27FC236}">
                <a16:creationId xmlns:a16="http://schemas.microsoft.com/office/drawing/2014/main" id="{90690046-5158-8211-458C-C5EFDA6FFC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10"/>
    </mc:Choice>
    <mc:Fallback xmlns="">
      <p:transition spd="slow" advTm="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 y="6521076"/>
            <a:ext cx="18288001" cy="2203878"/>
            <a:chOff x="0" y="0"/>
            <a:chExt cx="5568326" cy="580445"/>
          </a:xfrm>
        </p:grpSpPr>
        <p:sp>
          <p:nvSpPr>
            <p:cNvPr id="4" name="Freeform 4"/>
            <p:cNvSpPr/>
            <p:nvPr/>
          </p:nvSpPr>
          <p:spPr>
            <a:xfrm>
              <a:off x="0" y="0"/>
              <a:ext cx="5568326" cy="580445"/>
            </a:xfrm>
            <a:custGeom>
              <a:avLst/>
              <a:gdLst/>
              <a:ahLst/>
              <a:cxnLst/>
              <a:rect l="l" t="t" r="r" b="b"/>
              <a:pathLst>
                <a:path w="5568326" h="580445">
                  <a:moveTo>
                    <a:pt x="0" y="0"/>
                  </a:moveTo>
                  <a:lnTo>
                    <a:pt x="5568326" y="0"/>
                  </a:lnTo>
                  <a:lnTo>
                    <a:pt x="5568326" y="580445"/>
                  </a:lnTo>
                  <a:lnTo>
                    <a:pt x="0" y="580445"/>
                  </a:lnTo>
                  <a:close/>
                </a:path>
              </a:pathLst>
            </a:custGeom>
            <a:solidFill>
              <a:srgbClr val="000000">
                <a:alpha val="60000"/>
              </a:srgbClr>
            </a:solidFill>
          </p:spPr>
          <p:txBody>
            <a:bodyPr/>
            <a:lstStyle/>
            <a:p>
              <a:endParaRPr lang="en-CA"/>
            </a:p>
          </p:txBody>
        </p:sp>
        <p:sp>
          <p:nvSpPr>
            <p:cNvPr id="5" name="TextBox 5"/>
            <p:cNvSpPr txBox="1"/>
            <p:nvPr/>
          </p:nvSpPr>
          <p:spPr>
            <a:xfrm>
              <a:off x="0" y="-38100"/>
              <a:ext cx="5568326" cy="61854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317912" y="7327767"/>
            <a:ext cx="11652176" cy="523821"/>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All these different styles are designed as part of one single system.</a:t>
            </a:r>
          </a:p>
        </p:txBody>
      </p:sp>
      <p:pic>
        <p:nvPicPr>
          <p:cNvPr id="20" name="Audio 19">
            <a:hlinkClick r:id="" action="ppaction://media"/>
            <a:extLst>
              <a:ext uri="{FF2B5EF4-FFF2-40B4-BE49-F238E27FC236}">
                <a16:creationId xmlns:a16="http://schemas.microsoft.com/office/drawing/2014/main" id="{973CC17F-D457-63D8-50FE-B06CCEDF34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85"/>
    </mc:Choice>
    <mc:Fallback xmlns="">
      <p:transition spd="slow" advTm="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0228154" y="0"/>
            <a:ext cx="7031146" cy="10287000"/>
            <a:chOff x="0" y="0"/>
            <a:chExt cx="1851825" cy="2709333"/>
          </a:xfrm>
        </p:grpSpPr>
        <p:sp>
          <p:nvSpPr>
            <p:cNvPr id="4" name="Freeform 4"/>
            <p:cNvSpPr/>
            <p:nvPr/>
          </p:nvSpPr>
          <p:spPr>
            <a:xfrm>
              <a:off x="0" y="0"/>
              <a:ext cx="1851825" cy="2709333"/>
            </a:xfrm>
            <a:custGeom>
              <a:avLst/>
              <a:gdLst/>
              <a:ahLst/>
              <a:cxnLst/>
              <a:rect l="l" t="t" r="r" b="b"/>
              <a:pathLst>
                <a:path w="1851825" h="2709333">
                  <a:moveTo>
                    <a:pt x="0" y="0"/>
                  </a:moveTo>
                  <a:lnTo>
                    <a:pt x="1851825" y="0"/>
                  </a:lnTo>
                  <a:lnTo>
                    <a:pt x="1851825" y="2709333"/>
                  </a:lnTo>
                  <a:lnTo>
                    <a:pt x="0" y="2709333"/>
                  </a:lnTo>
                  <a:close/>
                </a:path>
              </a:pathLst>
            </a:custGeom>
            <a:solidFill>
              <a:srgbClr val="000000">
                <a:alpha val="69804"/>
              </a:srgbClr>
            </a:solidFill>
          </p:spPr>
          <p:txBody>
            <a:bodyPr/>
            <a:lstStyle/>
            <a:p>
              <a:endParaRPr lang="en-CA"/>
            </a:p>
          </p:txBody>
        </p:sp>
        <p:sp>
          <p:nvSpPr>
            <p:cNvPr id="5" name="TextBox 5"/>
            <p:cNvSpPr txBox="1"/>
            <p:nvPr/>
          </p:nvSpPr>
          <p:spPr>
            <a:xfrm>
              <a:off x="0" y="-38100"/>
              <a:ext cx="1851825"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774721" y="4581579"/>
            <a:ext cx="5938013" cy="1590513"/>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Go for a timeless, classic look.</a:t>
            </a:r>
          </a:p>
          <a:p>
            <a:pPr algn="ctr">
              <a:lnSpc>
                <a:spcPts val="4200"/>
              </a:lnSpc>
            </a:pPr>
            <a:endParaRPr lang="en-US" sz="3000">
              <a:solidFill>
                <a:srgbClr val="FFFFFF"/>
              </a:solidFill>
              <a:latin typeface="Greycliff"/>
              <a:ea typeface="Greycliff"/>
              <a:cs typeface="Greycliff"/>
              <a:sym typeface="Greycliff"/>
            </a:endParaRPr>
          </a:p>
          <a:p>
            <a:pPr algn="ctr">
              <a:lnSpc>
                <a:spcPts val="4200"/>
              </a:lnSpc>
              <a:spcBef>
                <a:spcPct val="0"/>
              </a:spcBef>
            </a:pPr>
            <a:r>
              <a:rPr lang="en-US" sz="3000">
                <a:solidFill>
                  <a:srgbClr val="FFFFFF"/>
                </a:solidFill>
                <a:latin typeface="Greycliff"/>
                <a:ea typeface="Greycliff"/>
                <a:cs typeface="Greycliff"/>
                <a:sym typeface="Greycliff"/>
              </a:rPr>
              <a:t>Lap + Board &amp; Batten</a:t>
            </a:r>
          </a:p>
        </p:txBody>
      </p:sp>
      <p:pic>
        <p:nvPicPr>
          <p:cNvPr id="33" name="Audio 32">
            <a:hlinkClick r:id="" action="ppaction://media"/>
            <a:extLst>
              <a:ext uri="{FF2B5EF4-FFF2-40B4-BE49-F238E27FC236}">
                <a16:creationId xmlns:a16="http://schemas.microsoft.com/office/drawing/2014/main" id="{FC6A3CB6-DCDB-E612-67D6-C7F55B73BE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235507" h="15260367">
                <a:moveTo>
                  <a:pt x="0" y="0"/>
                </a:moveTo>
                <a:lnTo>
                  <a:pt x="19235507" y="0"/>
                </a:lnTo>
                <a:lnTo>
                  <a:pt x="19235507" y="15260367"/>
                </a:lnTo>
                <a:lnTo>
                  <a:pt x="0" y="1526036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0228154" y="0"/>
            <a:ext cx="7031146" cy="10287000"/>
            <a:chOff x="0" y="0"/>
            <a:chExt cx="1851825" cy="2709333"/>
          </a:xfrm>
        </p:grpSpPr>
        <p:sp>
          <p:nvSpPr>
            <p:cNvPr id="4" name="Freeform 4"/>
            <p:cNvSpPr/>
            <p:nvPr/>
          </p:nvSpPr>
          <p:spPr>
            <a:xfrm>
              <a:off x="0" y="0"/>
              <a:ext cx="1851825" cy="2709333"/>
            </a:xfrm>
            <a:custGeom>
              <a:avLst/>
              <a:gdLst/>
              <a:ahLst/>
              <a:cxnLst/>
              <a:rect l="l" t="t" r="r" b="b"/>
              <a:pathLst>
                <a:path w="1851825" h="2709333">
                  <a:moveTo>
                    <a:pt x="0" y="0"/>
                  </a:moveTo>
                  <a:lnTo>
                    <a:pt x="1851825" y="0"/>
                  </a:lnTo>
                  <a:lnTo>
                    <a:pt x="1851825" y="2709333"/>
                  </a:lnTo>
                  <a:lnTo>
                    <a:pt x="0" y="2709333"/>
                  </a:lnTo>
                  <a:close/>
                </a:path>
              </a:pathLst>
            </a:custGeom>
            <a:solidFill>
              <a:srgbClr val="000000">
                <a:alpha val="69804"/>
              </a:srgbClr>
            </a:solidFill>
          </p:spPr>
          <p:txBody>
            <a:bodyPr/>
            <a:lstStyle/>
            <a:p>
              <a:endParaRPr lang="en-CA"/>
            </a:p>
          </p:txBody>
        </p:sp>
        <p:sp>
          <p:nvSpPr>
            <p:cNvPr id="5" name="TextBox 5"/>
            <p:cNvSpPr txBox="1"/>
            <p:nvPr/>
          </p:nvSpPr>
          <p:spPr>
            <a:xfrm>
              <a:off x="0" y="-38100"/>
              <a:ext cx="1851825" cy="274743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774721" y="4038708"/>
            <a:ext cx="5938013" cy="2123858"/>
          </a:xfrm>
          <a:prstGeom prst="rect">
            <a:avLst/>
          </a:prstGeom>
        </p:spPr>
        <p:txBody>
          <a:bodyPr lIns="0" tIns="0" rIns="0" bIns="0" rtlCol="0" anchor="t">
            <a:spAutoFit/>
          </a:bodyPr>
          <a:lstStyle/>
          <a:p>
            <a:pPr algn="ctr">
              <a:lnSpc>
                <a:spcPts val="4200"/>
              </a:lnSpc>
            </a:pPr>
            <a:r>
              <a:rPr lang="en-US" sz="3000">
                <a:solidFill>
                  <a:srgbClr val="FFFFFF"/>
                </a:solidFill>
                <a:latin typeface="Greycliff"/>
                <a:ea typeface="Greycliff"/>
                <a:cs typeface="Greycliff"/>
                <a:sym typeface="Greycliff"/>
              </a:rPr>
              <a:t>Or go in a completely new direction, go modern.</a:t>
            </a:r>
          </a:p>
          <a:p>
            <a:pPr algn="ctr">
              <a:lnSpc>
                <a:spcPts val="4200"/>
              </a:lnSpc>
            </a:pPr>
            <a:endParaRPr lang="en-US" sz="3000">
              <a:solidFill>
                <a:srgbClr val="FFFFFF"/>
              </a:solidFill>
              <a:latin typeface="Greycliff"/>
              <a:ea typeface="Greycliff"/>
              <a:cs typeface="Greycliff"/>
              <a:sym typeface="Greycliff"/>
            </a:endParaRPr>
          </a:p>
          <a:p>
            <a:pPr algn="ctr">
              <a:lnSpc>
                <a:spcPts val="4200"/>
              </a:lnSpc>
              <a:spcBef>
                <a:spcPct val="0"/>
              </a:spcBef>
            </a:pPr>
            <a:r>
              <a:rPr lang="en-US" sz="3000">
                <a:solidFill>
                  <a:srgbClr val="FFFFFF"/>
                </a:solidFill>
                <a:latin typeface="Greycliff"/>
                <a:ea typeface="Greycliff"/>
                <a:cs typeface="Greycliff"/>
                <a:sym typeface="Greycliff"/>
              </a:rPr>
              <a:t>Architectural Fins + Chevron</a:t>
            </a:r>
          </a:p>
        </p:txBody>
      </p:sp>
      <p:pic>
        <p:nvPicPr>
          <p:cNvPr id="29" name="Audio 28">
            <a:hlinkClick r:id="" action="ppaction://media"/>
            <a:extLst>
              <a:ext uri="{FF2B5EF4-FFF2-40B4-BE49-F238E27FC236}">
                <a16:creationId xmlns:a16="http://schemas.microsoft.com/office/drawing/2014/main" id="{4EFCB735-90A3-48D6-7DDD-7E1B77D2A1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749"/>
    </mc:Choice>
    <mc:Fallback xmlns="">
      <p:transition spd="slow" advTm="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167" y="1"/>
            <a:ext cx="18387167" cy="10287000"/>
          </a:xfrm>
          <a:custGeom>
            <a:avLst/>
            <a:gdLst/>
            <a:ahLst/>
            <a:cxnLst/>
            <a:rect l="l" t="t" r="r" b="b"/>
            <a:pathLst>
              <a:path w="20209898" h="14424815">
                <a:moveTo>
                  <a:pt x="0" y="0"/>
                </a:moveTo>
                <a:lnTo>
                  <a:pt x="20209898" y="0"/>
                </a:lnTo>
                <a:lnTo>
                  <a:pt x="20209898" y="14424815"/>
                </a:lnTo>
                <a:lnTo>
                  <a:pt x="0" y="14424815"/>
                </a:lnTo>
                <a:lnTo>
                  <a:pt x="0" y="0"/>
                </a:lnTo>
                <a:close/>
              </a:path>
            </a:pathLst>
          </a:custGeom>
          <a:blipFill>
            <a:blip r:embed="rId5" cstate="screen">
              <a:extLst>
                <a:ext uri="{28A0092B-C50C-407E-A947-70E740481C1C}">
                  <a14:useLocalDpi xmlns:a14="http://schemas.microsoft.com/office/drawing/2010/main"/>
                </a:ext>
              </a:extLst>
            </a:blip>
            <a:stretch>
              <a:fillRect l="3"/>
            </a:stretch>
          </a:blipFill>
        </p:spPr>
        <p:txBody>
          <a:bodyPr/>
          <a:lstStyle/>
          <a:p>
            <a:endParaRPr lang="en-CA"/>
          </a:p>
        </p:txBody>
      </p:sp>
      <p:grpSp>
        <p:nvGrpSpPr>
          <p:cNvPr id="3" name="Group 3"/>
          <p:cNvGrpSpPr/>
          <p:nvPr/>
        </p:nvGrpSpPr>
        <p:grpSpPr>
          <a:xfrm>
            <a:off x="-99167" y="1906083"/>
            <a:ext cx="18387167" cy="6588106"/>
            <a:chOff x="0" y="0"/>
            <a:chExt cx="5086571" cy="1735139"/>
          </a:xfrm>
        </p:grpSpPr>
        <p:sp>
          <p:nvSpPr>
            <p:cNvPr id="4" name="Freeform 4"/>
            <p:cNvSpPr/>
            <p:nvPr/>
          </p:nvSpPr>
          <p:spPr>
            <a:xfrm>
              <a:off x="0" y="0"/>
              <a:ext cx="5086571" cy="1735139"/>
            </a:xfrm>
            <a:custGeom>
              <a:avLst/>
              <a:gdLst/>
              <a:ahLst/>
              <a:cxnLst/>
              <a:rect l="l" t="t" r="r" b="b"/>
              <a:pathLst>
                <a:path w="5086571" h="1735139">
                  <a:moveTo>
                    <a:pt x="0" y="0"/>
                  </a:moveTo>
                  <a:lnTo>
                    <a:pt x="5086571" y="0"/>
                  </a:lnTo>
                  <a:lnTo>
                    <a:pt x="5086571" y="1735139"/>
                  </a:lnTo>
                  <a:lnTo>
                    <a:pt x="0" y="1735139"/>
                  </a:lnTo>
                  <a:close/>
                </a:path>
              </a:pathLst>
            </a:custGeom>
            <a:solidFill>
              <a:srgbClr val="000000">
                <a:alpha val="60000"/>
              </a:srgbClr>
            </a:solidFill>
          </p:spPr>
          <p:txBody>
            <a:bodyPr/>
            <a:lstStyle/>
            <a:p>
              <a:endParaRPr lang="en-CA"/>
            </a:p>
          </p:txBody>
        </p:sp>
        <p:sp>
          <p:nvSpPr>
            <p:cNvPr id="5" name="TextBox 5"/>
            <p:cNvSpPr txBox="1"/>
            <p:nvPr/>
          </p:nvSpPr>
          <p:spPr>
            <a:xfrm>
              <a:off x="0" y="-38100"/>
              <a:ext cx="5086571" cy="177323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059222" y="2714463"/>
            <a:ext cx="11849621" cy="4772350"/>
          </a:xfrm>
          <a:prstGeom prst="rect">
            <a:avLst/>
          </a:prstGeom>
        </p:spPr>
        <p:txBody>
          <a:bodyPr lIns="0" tIns="0" rIns="0" bIns="0" rtlCol="0" anchor="t">
            <a:spAutoFit/>
          </a:bodyPr>
          <a:lstStyle/>
          <a:p>
            <a:pPr algn="ctr">
              <a:lnSpc>
                <a:spcPts val="6299"/>
              </a:lnSpc>
              <a:spcBef>
                <a:spcPct val="0"/>
              </a:spcBef>
            </a:pPr>
            <a:r>
              <a:rPr lang="en-US" sz="4500">
                <a:solidFill>
                  <a:srgbClr val="FFFFFF"/>
                </a:solidFill>
                <a:latin typeface="Greycliff"/>
                <a:ea typeface="Greycliff"/>
                <a:cs typeface="Greycliff"/>
                <a:sym typeface="Greycliff"/>
              </a:rPr>
              <a:t>“Where this system really shines is on big projects. It lets architects get really creative – mixing different colors and textures to create buildings that are super interesting to look at, but are also incredibly efficient to build and maintain.”</a:t>
            </a:r>
          </a:p>
        </p:txBody>
      </p:sp>
      <p:pic>
        <p:nvPicPr>
          <p:cNvPr id="22" name="Audio 21">
            <a:hlinkClick r:id="" action="ppaction://media"/>
            <a:extLst>
              <a:ext uri="{FF2B5EF4-FFF2-40B4-BE49-F238E27FC236}">
                <a16:creationId xmlns:a16="http://schemas.microsoft.com/office/drawing/2014/main" id="{2B8AB54B-1DE0-F8DF-1EF0-89ABED9DE4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271"/>
    </mc:Choice>
    <mc:Fallback xmlns="">
      <p:transition spd="slow" advTm="1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4" y="0"/>
            <a:ext cx="18294754" cy="10287000"/>
          </a:xfrm>
          <a:custGeom>
            <a:avLst/>
            <a:gdLst/>
            <a:ahLst/>
            <a:cxnLst/>
            <a:rect l="l" t="t" r="r" b="b"/>
            <a:pathLst>
              <a:path w="18294754" h="10652756">
                <a:moveTo>
                  <a:pt x="0" y="0"/>
                </a:moveTo>
                <a:lnTo>
                  <a:pt x="18294754" y="0"/>
                </a:lnTo>
                <a:lnTo>
                  <a:pt x="18294754" y="10652756"/>
                </a:lnTo>
                <a:lnTo>
                  <a:pt x="0" y="1065275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TextBox 3"/>
          <p:cNvSpPr txBox="1"/>
          <p:nvPr/>
        </p:nvSpPr>
        <p:spPr>
          <a:xfrm>
            <a:off x="1028700" y="8262647"/>
            <a:ext cx="10096500"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5) BUILT FOR THE FUTURE</a:t>
            </a:r>
          </a:p>
        </p:txBody>
      </p:sp>
      <p:pic>
        <p:nvPicPr>
          <p:cNvPr id="28" name="Audio 27">
            <a:hlinkClick r:id="" action="ppaction://media"/>
            <a:extLst>
              <a:ext uri="{FF2B5EF4-FFF2-40B4-BE49-F238E27FC236}">
                <a16:creationId xmlns:a16="http://schemas.microsoft.com/office/drawing/2014/main" id="{95297C7C-5F84-D809-91EF-4CF25F63EF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536"/>
    </mc:Choice>
    <mc:Fallback xmlns="">
      <p:transition spd="slow" advTm="13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42721">
            <a:off x="-704454" y="-1373623"/>
            <a:ext cx="19677859" cy="13034247"/>
          </a:xfrm>
          <a:custGeom>
            <a:avLst/>
            <a:gdLst/>
            <a:ahLst/>
            <a:cxnLst/>
            <a:rect l="l" t="t" r="r" b="b"/>
            <a:pathLst>
              <a:path w="19677859" h="13034247">
                <a:moveTo>
                  <a:pt x="1617285" y="0"/>
                </a:moveTo>
                <a:lnTo>
                  <a:pt x="19677858" y="2875174"/>
                </a:lnTo>
                <a:lnTo>
                  <a:pt x="18060573" y="13034246"/>
                </a:lnTo>
                <a:lnTo>
                  <a:pt x="0" y="10159072"/>
                </a:lnTo>
                <a:lnTo>
                  <a:pt x="1617285" y="0"/>
                </a:lnTo>
                <a:close/>
              </a:path>
            </a:pathLst>
          </a:custGeom>
          <a:blipFill>
            <a:blip r:embed="rId5" cstate="screen">
              <a:alphaModFix amt="5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1930977" y="3130627"/>
            <a:ext cx="2490596" cy="2344273"/>
          </a:xfrm>
          <a:custGeom>
            <a:avLst/>
            <a:gdLst/>
            <a:ahLst/>
            <a:cxnLst/>
            <a:rect l="l" t="t" r="r" b="b"/>
            <a:pathLst>
              <a:path w="2490596" h="2344273">
                <a:moveTo>
                  <a:pt x="0" y="0"/>
                </a:moveTo>
                <a:lnTo>
                  <a:pt x="2490595" y="0"/>
                </a:lnTo>
                <a:lnTo>
                  <a:pt x="2490595" y="2344273"/>
                </a:lnTo>
                <a:lnTo>
                  <a:pt x="0" y="234427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a:off x="7498564" y="3105142"/>
            <a:ext cx="3062959" cy="2362307"/>
          </a:xfrm>
          <a:custGeom>
            <a:avLst/>
            <a:gdLst/>
            <a:ahLst/>
            <a:cxnLst/>
            <a:rect l="l" t="t" r="r" b="b"/>
            <a:pathLst>
              <a:path w="3062959" h="2362307">
                <a:moveTo>
                  <a:pt x="0" y="0"/>
                </a:moveTo>
                <a:lnTo>
                  <a:pt x="3062959" y="0"/>
                </a:lnTo>
                <a:lnTo>
                  <a:pt x="3062959" y="2362307"/>
                </a:lnTo>
                <a:lnTo>
                  <a:pt x="0" y="236230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931672" y="3229093"/>
            <a:ext cx="2245808" cy="2245808"/>
          </a:xfrm>
          <a:custGeom>
            <a:avLst/>
            <a:gdLst/>
            <a:ahLst/>
            <a:cxnLst/>
            <a:rect l="l" t="t" r="r" b="b"/>
            <a:pathLst>
              <a:path w="2245808" h="2245808">
                <a:moveTo>
                  <a:pt x="0" y="0"/>
                </a:moveTo>
                <a:lnTo>
                  <a:pt x="2245807" y="0"/>
                </a:lnTo>
                <a:lnTo>
                  <a:pt x="2245807" y="2245807"/>
                </a:lnTo>
                <a:lnTo>
                  <a:pt x="0" y="224580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13931672" y="3130627"/>
            <a:ext cx="2389186" cy="2362307"/>
          </a:xfrm>
          <a:custGeom>
            <a:avLst/>
            <a:gdLst/>
            <a:ahLst/>
            <a:cxnLst/>
            <a:rect l="l" t="t" r="r" b="b"/>
            <a:pathLst>
              <a:path w="2389186" h="2362307">
                <a:moveTo>
                  <a:pt x="0" y="0"/>
                </a:moveTo>
                <a:lnTo>
                  <a:pt x="2389185" y="0"/>
                </a:lnTo>
                <a:lnTo>
                  <a:pt x="2389185" y="2362307"/>
                </a:lnTo>
                <a:lnTo>
                  <a:pt x="0" y="236230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CA"/>
          </a:p>
        </p:txBody>
      </p:sp>
      <p:sp>
        <p:nvSpPr>
          <p:cNvPr id="7" name="TextBox 7"/>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A Smarter Process</a:t>
            </a:r>
          </a:p>
        </p:txBody>
      </p:sp>
      <p:grpSp>
        <p:nvGrpSpPr>
          <p:cNvPr id="8" name="Group 8"/>
          <p:cNvGrpSpPr/>
          <p:nvPr/>
        </p:nvGrpSpPr>
        <p:grpSpPr>
          <a:xfrm>
            <a:off x="1358613" y="5724525"/>
            <a:ext cx="3749622" cy="1656837"/>
            <a:chOff x="0" y="0"/>
            <a:chExt cx="4999496" cy="2209116"/>
          </a:xfrm>
        </p:grpSpPr>
        <p:sp>
          <p:nvSpPr>
            <p:cNvPr id="9" name="TextBox 9"/>
            <p:cNvSpPr txBox="1"/>
            <p:nvPr/>
          </p:nvSpPr>
          <p:spPr>
            <a:xfrm>
              <a:off x="0" y="-66675"/>
              <a:ext cx="4999496" cy="676203"/>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Simplified Sourcing</a:t>
              </a:r>
            </a:p>
          </p:txBody>
        </p:sp>
        <p:sp>
          <p:nvSpPr>
            <p:cNvPr id="10" name="TextBox 10"/>
            <p:cNvSpPr txBox="1"/>
            <p:nvPr/>
          </p:nvSpPr>
          <p:spPr>
            <a:xfrm>
              <a:off x="379408" y="819417"/>
              <a:ext cx="4240681" cy="13897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One integrated source for all cladding systems and accessories.</a:t>
              </a:r>
            </a:p>
          </p:txBody>
        </p:sp>
      </p:grpSp>
      <p:grpSp>
        <p:nvGrpSpPr>
          <p:cNvPr id="11" name="Group 11"/>
          <p:cNvGrpSpPr/>
          <p:nvPr/>
        </p:nvGrpSpPr>
        <p:grpSpPr>
          <a:xfrm>
            <a:off x="7269189" y="5724525"/>
            <a:ext cx="3749622" cy="1656837"/>
            <a:chOff x="0" y="0"/>
            <a:chExt cx="4999496" cy="2209116"/>
          </a:xfrm>
        </p:grpSpPr>
        <p:sp>
          <p:nvSpPr>
            <p:cNvPr id="12" name="TextBox 12"/>
            <p:cNvSpPr txBox="1"/>
            <p:nvPr/>
          </p:nvSpPr>
          <p:spPr>
            <a:xfrm>
              <a:off x="0" y="-66675"/>
              <a:ext cx="4999496" cy="676203"/>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Faster Installation</a:t>
              </a:r>
            </a:p>
          </p:txBody>
        </p:sp>
        <p:sp>
          <p:nvSpPr>
            <p:cNvPr id="13" name="TextBox 13"/>
            <p:cNvSpPr txBox="1"/>
            <p:nvPr/>
          </p:nvSpPr>
          <p:spPr>
            <a:xfrm>
              <a:off x="379408" y="819417"/>
              <a:ext cx="4240681" cy="13897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Up to 40% faster installation streamlines project timelines.</a:t>
              </a:r>
            </a:p>
          </p:txBody>
        </p:sp>
      </p:grpSp>
      <p:grpSp>
        <p:nvGrpSpPr>
          <p:cNvPr id="14" name="Group 14"/>
          <p:cNvGrpSpPr/>
          <p:nvPr/>
        </p:nvGrpSpPr>
        <p:grpSpPr>
          <a:xfrm>
            <a:off x="13179764" y="5724525"/>
            <a:ext cx="3749622" cy="1656837"/>
            <a:chOff x="0" y="0"/>
            <a:chExt cx="4999496" cy="2209116"/>
          </a:xfrm>
        </p:grpSpPr>
        <p:sp>
          <p:nvSpPr>
            <p:cNvPr id="15" name="TextBox 15"/>
            <p:cNvSpPr txBox="1"/>
            <p:nvPr/>
          </p:nvSpPr>
          <p:spPr>
            <a:xfrm>
              <a:off x="0" y="-66675"/>
              <a:ext cx="4999496" cy="676203"/>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Zero Maintenance</a:t>
              </a:r>
            </a:p>
          </p:txBody>
        </p:sp>
        <p:sp>
          <p:nvSpPr>
            <p:cNvPr id="16" name="TextBox 16"/>
            <p:cNvSpPr txBox="1"/>
            <p:nvPr/>
          </p:nvSpPr>
          <p:spPr>
            <a:xfrm>
              <a:off x="379408" y="819417"/>
              <a:ext cx="4240681" cy="13897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Reduces lifetime costs with near-zero maintenance performance. </a:t>
              </a:r>
            </a:p>
          </p:txBody>
        </p:sp>
      </p:grpSp>
      <p:pic>
        <p:nvPicPr>
          <p:cNvPr id="74" name="Audio 73">
            <a:hlinkClick r:id="" action="ppaction://media"/>
            <a:extLst>
              <a:ext uri="{FF2B5EF4-FFF2-40B4-BE49-F238E27FC236}">
                <a16:creationId xmlns:a16="http://schemas.microsoft.com/office/drawing/2014/main" id="{7B137662-4219-DC97-14F6-3BF7D50EC8E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694"/>
    </mc:Choice>
    <mc:Fallback xmlns="">
      <p:transition spd="slow" advTm="3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alphaModFix amt="90000"/>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 y="6521076"/>
            <a:ext cx="18288000" cy="2203878"/>
            <a:chOff x="0" y="0"/>
            <a:chExt cx="5568326" cy="580445"/>
          </a:xfrm>
        </p:grpSpPr>
        <p:sp>
          <p:nvSpPr>
            <p:cNvPr id="4" name="Freeform 4"/>
            <p:cNvSpPr/>
            <p:nvPr/>
          </p:nvSpPr>
          <p:spPr>
            <a:xfrm>
              <a:off x="0" y="0"/>
              <a:ext cx="5568326" cy="580445"/>
            </a:xfrm>
            <a:custGeom>
              <a:avLst/>
              <a:gdLst/>
              <a:ahLst/>
              <a:cxnLst/>
              <a:rect l="l" t="t" r="r" b="b"/>
              <a:pathLst>
                <a:path w="5568326" h="580445">
                  <a:moveTo>
                    <a:pt x="0" y="0"/>
                  </a:moveTo>
                  <a:lnTo>
                    <a:pt x="5568326" y="0"/>
                  </a:lnTo>
                  <a:lnTo>
                    <a:pt x="5568326" y="580445"/>
                  </a:lnTo>
                  <a:lnTo>
                    <a:pt x="0" y="580445"/>
                  </a:lnTo>
                  <a:close/>
                </a:path>
              </a:pathLst>
            </a:custGeom>
            <a:solidFill>
              <a:srgbClr val="000000">
                <a:alpha val="60000"/>
              </a:srgbClr>
            </a:solidFill>
          </p:spPr>
          <p:txBody>
            <a:bodyPr/>
            <a:lstStyle/>
            <a:p>
              <a:endParaRPr lang="en-CA"/>
            </a:p>
          </p:txBody>
        </p:sp>
        <p:sp>
          <p:nvSpPr>
            <p:cNvPr id="5" name="TextBox 5"/>
            <p:cNvSpPr txBox="1"/>
            <p:nvPr/>
          </p:nvSpPr>
          <p:spPr>
            <a:xfrm>
              <a:off x="0" y="-38100"/>
              <a:ext cx="5568326" cy="61854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917939" y="7061094"/>
            <a:ext cx="8452122" cy="10571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Must we choose between beauty that </a:t>
            </a:r>
            <a:r>
              <a:rPr lang="en-US" sz="3000" b="1">
                <a:solidFill>
                  <a:srgbClr val="FFFFFF"/>
                </a:solidFill>
                <a:latin typeface="Greycliff Bold"/>
                <a:ea typeface="Greycliff Bold"/>
                <a:cs typeface="Greycliff Bold"/>
                <a:sym typeface="Greycliff Bold"/>
              </a:rPr>
              <a:t>inspires</a:t>
            </a:r>
            <a:r>
              <a:rPr lang="en-US" sz="3000">
                <a:solidFill>
                  <a:srgbClr val="FFFFFF"/>
                </a:solidFill>
                <a:latin typeface="Greycliff"/>
                <a:ea typeface="Greycliff"/>
                <a:cs typeface="Greycliff"/>
                <a:sym typeface="Greycliff"/>
              </a:rPr>
              <a:t> and performance that endures?</a:t>
            </a:r>
          </a:p>
        </p:txBody>
      </p:sp>
      <p:pic>
        <p:nvPicPr>
          <p:cNvPr id="23" name="Audio 22">
            <a:hlinkClick r:id="" action="ppaction://media"/>
            <a:extLst>
              <a:ext uri="{FF2B5EF4-FFF2-40B4-BE49-F238E27FC236}">
                <a16:creationId xmlns:a16="http://schemas.microsoft.com/office/drawing/2014/main" id="{25D55696-5F2D-EF76-8413-B93EB834EA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9005677" h="19005677">
                <a:moveTo>
                  <a:pt x="0" y="0"/>
                </a:moveTo>
                <a:lnTo>
                  <a:pt x="19005677" y="0"/>
                </a:lnTo>
                <a:lnTo>
                  <a:pt x="19005677" y="19005678"/>
                </a:lnTo>
                <a:lnTo>
                  <a:pt x="0" y="19005678"/>
                </a:lnTo>
                <a:lnTo>
                  <a:pt x="0" y="0"/>
                </a:lnTo>
                <a:close/>
              </a:path>
            </a:pathLst>
          </a:custGeom>
          <a:blipFill>
            <a:blip r:embed="rId5" cstate="screen">
              <a:alphaModFix amt="6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5538994" y="1153715"/>
            <a:ext cx="12749006" cy="9133286"/>
          </a:xfrm>
          <a:custGeom>
            <a:avLst/>
            <a:gdLst/>
            <a:ahLst/>
            <a:cxnLst/>
            <a:rect l="l" t="t" r="r" b="b"/>
            <a:pathLst>
              <a:path w="12749006" h="12749006">
                <a:moveTo>
                  <a:pt x="0" y="0"/>
                </a:moveTo>
                <a:lnTo>
                  <a:pt x="12749006" y="0"/>
                </a:lnTo>
                <a:lnTo>
                  <a:pt x="12749006" y="12749006"/>
                </a:lnTo>
                <a:lnTo>
                  <a:pt x="0" y="12749006"/>
                </a:lnTo>
                <a:lnTo>
                  <a:pt x="0" y="0"/>
                </a:lnTo>
                <a:close/>
              </a:path>
            </a:pathLst>
          </a:custGeom>
          <a:blipFill>
            <a:blip r:embed="rId6" cstate="screen">
              <a:extLst>
                <a:ext uri="{28A0092B-C50C-407E-A947-70E740481C1C}">
                  <a14:useLocalDpi xmlns:a14="http://schemas.microsoft.com/office/drawing/2010/main"/>
                </a:ext>
              </a:extLst>
            </a:blip>
            <a:stretch>
              <a:fillRect t="-26957" b="-12631"/>
            </a:stretch>
          </a:blipFill>
        </p:spPr>
        <p:txBody>
          <a:bodyPr/>
          <a:lstStyle/>
          <a:p>
            <a:endParaRPr lang="en-CA"/>
          </a:p>
        </p:txBody>
      </p:sp>
      <p:grpSp>
        <p:nvGrpSpPr>
          <p:cNvPr id="4" name="Group 4"/>
          <p:cNvGrpSpPr/>
          <p:nvPr/>
        </p:nvGrpSpPr>
        <p:grpSpPr>
          <a:xfrm>
            <a:off x="1567517" y="4728958"/>
            <a:ext cx="3541122" cy="2916999"/>
            <a:chOff x="0" y="0"/>
            <a:chExt cx="4721496" cy="3889332"/>
          </a:xfrm>
        </p:grpSpPr>
        <p:sp>
          <p:nvSpPr>
            <p:cNvPr id="5" name="Freeform 5"/>
            <p:cNvSpPr/>
            <p:nvPr/>
          </p:nvSpPr>
          <p:spPr>
            <a:xfrm>
              <a:off x="0" y="0"/>
              <a:ext cx="4721496" cy="3889332"/>
            </a:xfrm>
            <a:custGeom>
              <a:avLst/>
              <a:gdLst/>
              <a:ahLst/>
              <a:cxnLst/>
              <a:rect l="l" t="t" r="r" b="b"/>
              <a:pathLst>
                <a:path w="4721496" h="3889332">
                  <a:moveTo>
                    <a:pt x="0" y="0"/>
                  </a:moveTo>
                  <a:lnTo>
                    <a:pt x="4721496" y="0"/>
                  </a:lnTo>
                  <a:lnTo>
                    <a:pt x="4721496" y="3889332"/>
                  </a:lnTo>
                  <a:lnTo>
                    <a:pt x="0" y="388933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6" name="Group 6"/>
            <p:cNvGrpSpPr/>
            <p:nvPr/>
          </p:nvGrpSpPr>
          <p:grpSpPr>
            <a:xfrm>
              <a:off x="2957052" y="203890"/>
              <a:ext cx="1608908" cy="160890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1B05"/>
              </a:solidFill>
            </p:spPr>
            <p:txBody>
              <a:bodyPr/>
              <a:lstStyle/>
              <a:p>
                <a:endParaRPr lang="en-CA"/>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2879758" y="165243"/>
              <a:ext cx="1660802" cy="1660802"/>
            </a:xfrm>
            <a:custGeom>
              <a:avLst/>
              <a:gdLst/>
              <a:ahLst/>
              <a:cxnLst/>
              <a:rect l="l" t="t" r="r" b="b"/>
              <a:pathLst>
                <a:path w="1660802" h="1660802">
                  <a:moveTo>
                    <a:pt x="0" y="0"/>
                  </a:moveTo>
                  <a:lnTo>
                    <a:pt x="1660802" y="0"/>
                  </a:lnTo>
                  <a:lnTo>
                    <a:pt x="1660802" y="1660802"/>
                  </a:lnTo>
                  <a:lnTo>
                    <a:pt x="0" y="1660802"/>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10" name="Freeform 10"/>
          <p:cNvSpPr/>
          <p:nvPr/>
        </p:nvSpPr>
        <p:spPr>
          <a:xfrm>
            <a:off x="4941951" y="4618538"/>
            <a:ext cx="447675" cy="447675"/>
          </a:xfrm>
          <a:custGeom>
            <a:avLst/>
            <a:gdLst/>
            <a:ahLst/>
            <a:cxnLst/>
            <a:rect l="l" t="t" r="r" b="b"/>
            <a:pathLst>
              <a:path w="447675" h="447675">
                <a:moveTo>
                  <a:pt x="0" y="0"/>
                </a:moveTo>
                <a:lnTo>
                  <a:pt x="447675" y="0"/>
                </a:lnTo>
                <a:lnTo>
                  <a:pt x="447675" y="447675"/>
                </a:lnTo>
                <a:lnTo>
                  <a:pt x="0" y="44767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TextBox 11"/>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Our Finish</a:t>
            </a:r>
          </a:p>
        </p:txBody>
      </p:sp>
      <p:sp>
        <p:nvSpPr>
          <p:cNvPr id="12" name="TextBox 12"/>
          <p:cNvSpPr txBox="1"/>
          <p:nvPr/>
        </p:nvSpPr>
        <p:spPr>
          <a:xfrm>
            <a:off x="1028700" y="1882734"/>
            <a:ext cx="9020589" cy="523821"/>
          </a:xfrm>
          <a:prstGeom prst="rect">
            <a:avLst/>
          </a:prstGeom>
        </p:spPr>
        <p:txBody>
          <a:bodyPr lIns="0" tIns="0" rIns="0" bIns="0" rtlCol="0" anchor="t">
            <a:spAutoFit/>
          </a:bodyPr>
          <a:lstStyle/>
          <a:p>
            <a:pPr algn="l">
              <a:lnSpc>
                <a:spcPts val="4200"/>
              </a:lnSpc>
              <a:spcBef>
                <a:spcPct val="0"/>
              </a:spcBef>
            </a:pPr>
            <a:r>
              <a:rPr lang="en-US" sz="3000">
                <a:solidFill>
                  <a:srgbClr val="FFFFFF"/>
                </a:solidFill>
                <a:latin typeface="Greycliff"/>
                <a:ea typeface="Greycliff"/>
                <a:cs typeface="Greycliff"/>
                <a:sym typeface="Greycliff"/>
              </a:rPr>
              <a:t>Engineered to resist fading for over 30 years.</a:t>
            </a:r>
          </a:p>
        </p:txBody>
      </p:sp>
      <p:pic>
        <p:nvPicPr>
          <p:cNvPr id="15" name="Audio 14">
            <a:hlinkClick r:id="" action="ppaction://media"/>
            <a:extLst>
              <a:ext uri="{FF2B5EF4-FFF2-40B4-BE49-F238E27FC236}">
                <a16:creationId xmlns:a16="http://schemas.microsoft.com/office/drawing/2014/main" id="{0A2BB22C-340B-D15B-ED3A-244ED904489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872"/>
    </mc:Choice>
    <mc:Fallback xmlns="">
      <p:transition spd="slow" advTm="1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alphaModFix amt="50000"/>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a:off x="4298456" y="797231"/>
            <a:ext cx="8692539" cy="8692539"/>
          </a:xfrm>
          <a:custGeom>
            <a:avLst/>
            <a:gdLst/>
            <a:ahLst/>
            <a:cxnLst/>
            <a:rect l="l" t="t" r="r" b="b"/>
            <a:pathLst>
              <a:path w="8692539" h="8692539">
                <a:moveTo>
                  <a:pt x="0" y="0"/>
                </a:moveTo>
                <a:lnTo>
                  <a:pt x="8692539" y="0"/>
                </a:lnTo>
                <a:lnTo>
                  <a:pt x="8692539" y="8692538"/>
                </a:lnTo>
                <a:lnTo>
                  <a:pt x="0" y="869253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4" name="Freeform 4"/>
          <p:cNvSpPr/>
          <p:nvPr/>
        </p:nvSpPr>
        <p:spPr>
          <a:xfrm>
            <a:off x="2052301" y="2779892"/>
            <a:ext cx="1778621" cy="1755984"/>
          </a:xfrm>
          <a:custGeom>
            <a:avLst/>
            <a:gdLst/>
            <a:ahLst/>
            <a:cxnLst/>
            <a:rect l="l" t="t" r="r" b="b"/>
            <a:pathLst>
              <a:path w="1778621" h="1755984">
                <a:moveTo>
                  <a:pt x="0" y="0"/>
                </a:moveTo>
                <a:lnTo>
                  <a:pt x="1778620" y="0"/>
                </a:lnTo>
                <a:lnTo>
                  <a:pt x="1778620" y="1755983"/>
                </a:lnTo>
                <a:lnTo>
                  <a:pt x="0" y="175598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789358" y="4373950"/>
            <a:ext cx="2116565" cy="2463387"/>
          </a:xfrm>
          <a:custGeom>
            <a:avLst/>
            <a:gdLst/>
            <a:ahLst/>
            <a:cxnLst/>
            <a:rect l="l" t="t" r="r" b="b"/>
            <a:pathLst>
              <a:path w="2116565" h="2463387">
                <a:moveTo>
                  <a:pt x="0" y="0"/>
                </a:moveTo>
                <a:lnTo>
                  <a:pt x="2116566" y="0"/>
                </a:lnTo>
                <a:lnTo>
                  <a:pt x="2116566" y="2463387"/>
                </a:lnTo>
                <a:lnTo>
                  <a:pt x="0" y="2463387"/>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6" name="TextBox 6"/>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Sustainablility</a:t>
            </a:r>
          </a:p>
        </p:txBody>
      </p:sp>
      <p:grpSp>
        <p:nvGrpSpPr>
          <p:cNvPr id="7" name="Group 7"/>
          <p:cNvGrpSpPr/>
          <p:nvPr/>
        </p:nvGrpSpPr>
        <p:grpSpPr>
          <a:xfrm>
            <a:off x="1076325" y="4663236"/>
            <a:ext cx="3749622" cy="951933"/>
            <a:chOff x="0" y="0"/>
            <a:chExt cx="4999496" cy="1269244"/>
          </a:xfrm>
        </p:grpSpPr>
        <p:sp>
          <p:nvSpPr>
            <p:cNvPr id="8" name="TextBox 8"/>
            <p:cNvSpPr txBox="1"/>
            <p:nvPr/>
          </p:nvSpPr>
          <p:spPr>
            <a:xfrm>
              <a:off x="0" y="-66675"/>
              <a:ext cx="4999496" cy="676203"/>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Aluminum Core</a:t>
              </a:r>
            </a:p>
          </p:txBody>
        </p:sp>
        <p:sp>
          <p:nvSpPr>
            <p:cNvPr id="9" name="TextBox 9"/>
            <p:cNvSpPr txBox="1"/>
            <p:nvPr/>
          </p:nvSpPr>
          <p:spPr>
            <a:xfrm>
              <a:off x="379408" y="819417"/>
              <a:ext cx="4240681" cy="449828"/>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100% recyclable.</a:t>
              </a:r>
            </a:p>
          </p:txBody>
        </p:sp>
      </p:grpSp>
      <p:grpSp>
        <p:nvGrpSpPr>
          <p:cNvPr id="10" name="Group 10"/>
          <p:cNvGrpSpPr/>
          <p:nvPr/>
        </p:nvGrpSpPr>
        <p:grpSpPr>
          <a:xfrm>
            <a:off x="13195467" y="7068117"/>
            <a:ext cx="3749622" cy="2190183"/>
            <a:chOff x="0" y="0"/>
            <a:chExt cx="4999496" cy="2920244"/>
          </a:xfrm>
        </p:grpSpPr>
        <p:sp>
          <p:nvSpPr>
            <p:cNvPr id="11" name="TextBox 11"/>
            <p:cNvSpPr txBox="1"/>
            <p:nvPr/>
          </p:nvSpPr>
          <p:spPr>
            <a:xfrm>
              <a:off x="0" y="-66675"/>
              <a:ext cx="4999496" cy="1387331"/>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Powder Coating Process</a:t>
              </a:r>
            </a:p>
          </p:txBody>
        </p:sp>
        <p:sp>
          <p:nvSpPr>
            <p:cNvPr id="12" name="TextBox 12"/>
            <p:cNvSpPr txBox="1"/>
            <p:nvPr/>
          </p:nvSpPr>
          <p:spPr>
            <a:xfrm>
              <a:off x="379408" y="1530544"/>
              <a:ext cx="4240681" cy="1389700"/>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Greycliff"/>
                  <a:ea typeface="Greycliff"/>
                  <a:cs typeface="Greycliff"/>
                  <a:sym typeface="Greycliff"/>
                </a:rPr>
                <a:t>super clean process, low in harmful chemicals and creates almost no waste.</a:t>
              </a:r>
            </a:p>
          </p:txBody>
        </p:sp>
      </p:grpSp>
      <p:pic>
        <p:nvPicPr>
          <p:cNvPr id="15" name="Audio 14">
            <a:hlinkClick r:id="" action="ppaction://media"/>
            <a:extLst>
              <a:ext uri="{FF2B5EF4-FFF2-40B4-BE49-F238E27FC236}">
                <a16:creationId xmlns:a16="http://schemas.microsoft.com/office/drawing/2014/main" id="{8F927582-594D-5DE5-D28C-B450DF615E6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646"/>
    </mc:Choice>
    <mc:Fallback xmlns="">
      <p:transition spd="slow" advTm="1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 y="6521076"/>
            <a:ext cx="18288001" cy="2203878"/>
            <a:chOff x="0" y="0"/>
            <a:chExt cx="5568326" cy="580445"/>
          </a:xfrm>
        </p:grpSpPr>
        <p:sp>
          <p:nvSpPr>
            <p:cNvPr id="4" name="Freeform 4"/>
            <p:cNvSpPr/>
            <p:nvPr/>
          </p:nvSpPr>
          <p:spPr>
            <a:xfrm>
              <a:off x="0" y="0"/>
              <a:ext cx="5568326" cy="580445"/>
            </a:xfrm>
            <a:custGeom>
              <a:avLst/>
              <a:gdLst/>
              <a:ahLst/>
              <a:cxnLst/>
              <a:rect l="l" t="t" r="r" b="b"/>
              <a:pathLst>
                <a:path w="5568326" h="580445">
                  <a:moveTo>
                    <a:pt x="0" y="0"/>
                  </a:moveTo>
                  <a:lnTo>
                    <a:pt x="5568326" y="0"/>
                  </a:lnTo>
                  <a:lnTo>
                    <a:pt x="5568326" y="580445"/>
                  </a:lnTo>
                  <a:lnTo>
                    <a:pt x="0" y="580445"/>
                  </a:lnTo>
                  <a:close/>
                </a:path>
              </a:pathLst>
            </a:custGeom>
            <a:solidFill>
              <a:srgbClr val="000000">
                <a:alpha val="60000"/>
              </a:srgbClr>
            </a:solidFill>
          </p:spPr>
          <p:txBody>
            <a:bodyPr/>
            <a:lstStyle/>
            <a:p>
              <a:endParaRPr lang="en-CA"/>
            </a:p>
          </p:txBody>
        </p:sp>
        <p:sp>
          <p:nvSpPr>
            <p:cNvPr id="5" name="TextBox 5"/>
            <p:cNvSpPr txBox="1"/>
            <p:nvPr/>
          </p:nvSpPr>
          <p:spPr>
            <a:xfrm>
              <a:off x="0" y="-38100"/>
              <a:ext cx="5568326" cy="61854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317912" y="7061094"/>
            <a:ext cx="11652176" cy="10571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For centuries we have designed buildings around their limitations. What happens when those limitations disappear?</a:t>
            </a:r>
          </a:p>
        </p:txBody>
      </p:sp>
      <p:pic>
        <p:nvPicPr>
          <p:cNvPr id="9" name="Audio 8">
            <a:hlinkClick r:id="" action="ppaction://media"/>
            <a:extLst>
              <a:ext uri="{FF2B5EF4-FFF2-40B4-BE49-F238E27FC236}">
                <a16:creationId xmlns:a16="http://schemas.microsoft.com/office/drawing/2014/main" id="{282005F5-9836-057A-825B-6C4E98886C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812780">
                <a:moveTo>
                  <a:pt x="0" y="0"/>
                </a:moveTo>
                <a:lnTo>
                  <a:pt x="18288000" y="0"/>
                </a:lnTo>
                <a:lnTo>
                  <a:pt x="18288000" y="10812780"/>
                </a:lnTo>
                <a:lnTo>
                  <a:pt x="0" y="10812780"/>
                </a:lnTo>
                <a:lnTo>
                  <a:pt x="0" y="0"/>
                </a:lnTo>
                <a:close/>
              </a:path>
            </a:pathLst>
          </a:custGeom>
          <a:blipFill>
            <a:blip r:embed="rId5" cstate="screen">
              <a:extLst>
                <a:ext uri="{28A0092B-C50C-407E-A947-70E740481C1C}">
                  <a14:useLocalDpi xmlns:a14="http://schemas.microsoft.com/office/drawing/2010/main"/>
                </a:ext>
              </a:extLst>
            </a:blip>
            <a:stretch>
              <a:fillRect t="1"/>
            </a:stretch>
          </a:blipFill>
        </p:spPr>
        <p:txBody>
          <a:bodyPr/>
          <a:lstStyle/>
          <a:p>
            <a:endParaRPr lang="en-CA"/>
          </a:p>
        </p:txBody>
      </p:sp>
      <p:grpSp>
        <p:nvGrpSpPr>
          <p:cNvPr id="3" name="Group 3"/>
          <p:cNvGrpSpPr/>
          <p:nvPr/>
        </p:nvGrpSpPr>
        <p:grpSpPr>
          <a:xfrm>
            <a:off x="1" y="6521076"/>
            <a:ext cx="18288000" cy="2203878"/>
            <a:chOff x="0" y="0"/>
            <a:chExt cx="5568326" cy="580445"/>
          </a:xfrm>
        </p:grpSpPr>
        <p:sp>
          <p:nvSpPr>
            <p:cNvPr id="4" name="Freeform 4"/>
            <p:cNvSpPr/>
            <p:nvPr/>
          </p:nvSpPr>
          <p:spPr>
            <a:xfrm>
              <a:off x="0" y="0"/>
              <a:ext cx="5568326" cy="580445"/>
            </a:xfrm>
            <a:custGeom>
              <a:avLst/>
              <a:gdLst/>
              <a:ahLst/>
              <a:cxnLst/>
              <a:rect l="l" t="t" r="r" b="b"/>
              <a:pathLst>
                <a:path w="5568326" h="580445">
                  <a:moveTo>
                    <a:pt x="0" y="0"/>
                  </a:moveTo>
                  <a:lnTo>
                    <a:pt x="5568326" y="0"/>
                  </a:lnTo>
                  <a:lnTo>
                    <a:pt x="5568326" y="580445"/>
                  </a:lnTo>
                  <a:lnTo>
                    <a:pt x="0" y="580445"/>
                  </a:lnTo>
                  <a:close/>
                </a:path>
              </a:pathLst>
            </a:custGeom>
            <a:solidFill>
              <a:srgbClr val="000000">
                <a:alpha val="60000"/>
              </a:srgbClr>
            </a:solidFill>
          </p:spPr>
          <p:txBody>
            <a:bodyPr/>
            <a:lstStyle/>
            <a:p>
              <a:endParaRPr lang="en-CA"/>
            </a:p>
          </p:txBody>
        </p:sp>
        <p:sp>
          <p:nvSpPr>
            <p:cNvPr id="5" name="TextBox 5"/>
            <p:cNvSpPr txBox="1"/>
            <p:nvPr/>
          </p:nvSpPr>
          <p:spPr>
            <a:xfrm>
              <a:off x="0" y="-38100"/>
              <a:ext cx="5568326" cy="61854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317912" y="7061094"/>
            <a:ext cx="11652176" cy="1057167"/>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If the outside of our buildings can be both intensely beautiful and essentially permanent, what does that unlock for the future?</a:t>
            </a:r>
          </a:p>
        </p:txBody>
      </p:sp>
      <p:pic>
        <p:nvPicPr>
          <p:cNvPr id="9" name="Audio 8">
            <a:hlinkClick r:id="" action="ppaction://media"/>
            <a:extLst>
              <a:ext uri="{FF2B5EF4-FFF2-40B4-BE49-F238E27FC236}">
                <a16:creationId xmlns:a16="http://schemas.microsoft.com/office/drawing/2014/main" id="{27069869-8AB2-1863-BB0A-33D38B3884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423"/>
    </mc:Choice>
    <mc:Fallback xmlns="">
      <p:transition spd="slow" advTm="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cstate="screen">
              <a:alphaModFix amt="90000"/>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0" y="3718285"/>
            <a:ext cx="18288000" cy="2811221"/>
            <a:chOff x="0" y="0"/>
            <a:chExt cx="5287945" cy="740404"/>
          </a:xfrm>
        </p:grpSpPr>
        <p:sp>
          <p:nvSpPr>
            <p:cNvPr id="4" name="Freeform 4"/>
            <p:cNvSpPr/>
            <p:nvPr/>
          </p:nvSpPr>
          <p:spPr>
            <a:xfrm>
              <a:off x="0" y="0"/>
              <a:ext cx="5287945" cy="740404"/>
            </a:xfrm>
            <a:custGeom>
              <a:avLst/>
              <a:gdLst/>
              <a:ahLst/>
              <a:cxnLst/>
              <a:rect l="l" t="t" r="r" b="b"/>
              <a:pathLst>
                <a:path w="5287945" h="740404">
                  <a:moveTo>
                    <a:pt x="0" y="0"/>
                  </a:moveTo>
                  <a:lnTo>
                    <a:pt x="5287945" y="0"/>
                  </a:lnTo>
                  <a:lnTo>
                    <a:pt x="5287945" y="740404"/>
                  </a:lnTo>
                  <a:lnTo>
                    <a:pt x="0" y="740404"/>
                  </a:lnTo>
                  <a:close/>
                </a:path>
              </a:pathLst>
            </a:custGeom>
            <a:solidFill>
              <a:srgbClr val="000000">
                <a:alpha val="60000"/>
              </a:srgbClr>
            </a:solidFill>
          </p:spPr>
          <p:txBody>
            <a:bodyPr/>
            <a:lstStyle/>
            <a:p>
              <a:endParaRPr lang="en-CA"/>
            </a:p>
          </p:txBody>
        </p:sp>
        <p:sp>
          <p:nvSpPr>
            <p:cNvPr id="5" name="TextBox 5"/>
            <p:cNvSpPr txBox="1"/>
            <p:nvPr/>
          </p:nvSpPr>
          <p:spPr>
            <a:xfrm>
              <a:off x="0" y="-38100"/>
              <a:ext cx="5287945" cy="77850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4314771"/>
            <a:ext cx="16230600" cy="1571733"/>
          </a:xfrm>
          <a:prstGeom prst="rect">
            <a:avLst/>
          </a:prstGeom>
        </p:spPr>
        <p:txBody>
          <a:bodyPr lIns="0" tIns="0" rIns="0" bIns="0" rtlCol="0" anchor="t">
            <a:spAutoFit/>
          </a:bodyPr>
          <a:lstStyle/>
          <a:p>
            <a:pPr algn="ctr">
              <a:lnSpc>
                <a:spcPts val="6299"/>
              </a:lnSpc>
              <a:spcBef>
                <a:spcPct val="0"/>
              </a:spcBef>
            </a:pPr>
            <a:r>
              <a:rPr lang="en-US" sz="4500" b="1">
                <a:solidFill>
                  <a:srgbClr val="FFFFFF"/>
                </a:solidFill>
                <a:latin typeface="Greycliff Bold"/>
                <a:ea typeface="Greycliff Bold"/>
                <a:cs typeface="Greycliff Bold"/>
                <a:sym typeface="Greycliff Bold"/>
              </a:rPr>
              <a:t>If beauty and performance coexist, what new architectural era begins?</a:t>
            </a:r>
          </a:p>
        </p:txBody>
      </p:sp>
      <p:pic>
        <p:nvPicPr>
          <p:cNvPr id="9" name="Audio 8">
            <a:hlinkClick r:id="" action="ppaction://media"/>
            <a:extLst>
              <a:ext uri="{FF2B5EF4-FFF2-40B4-BE49-F238E27FC236}">
                <a16:creationId xmlns:a16="http://schemas.microsoft.com/office/drawing/2014/main" id="{2A616B6D-CC05-7F79-58B5-FA57C96514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920"/>
    </mc:Choice>
    <mc:Fallback xmlns="">
      <p:transition spd="slow" advTm="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2854463">
                <a:moveTo>
                  <a:pt x="0" y="0"/>
                </a:moveTo>
                <a:lnTo>
                  <a:pt x="18288000" y="0"/>
                </a:lnTo>
                <a:lnTo>
                  <a:pt x="18288000" y="12854463"/>
                </a:lnTo>
                <a:lnTo>
                  <a:pt x="0" y="1285446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TextBox 3"/>
          <p:cNvSpPr txBox="1"/>
          <p:nvPr/>
        </p:nvSpPr>
        <p:spPr>
          <a:xfrm>
            <a:off x="1028700" y="8262647"/>
            <a:ext cx="11010900"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1) THE FACADE COMPROMISE</a:t>
            </a:r>
          </a:p>
        </p:txBody>
      </p:sp>
      <p:pic>
        <p:nvPicPr>
          <p:cNvPr id="21" name="Audio 20">
            <a:hlinkClick r:id="" action="ppaction://media"/>
            <a:extLst>
              <a:ext uri="{FF2B5EF4-FFF2-40B4-BE49-F238E27FC236}">
                <a16:creationId xmlns:a16="http://schemas.microsoft.com/office/drawing/2014/main" id="{2DF6D144-EB07-099F-71A9-F7AC4117A7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219"/>
    </mc:Choice>
    <mc:Fallback xmlns="">
      <p:transition spd="slow" advTm="1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39739" cy="10287000"/>
          </a:xfrm>
          <a:custGeom>
            <a:avLst/>
            <a:gdLst/>
            <a:ahLst/>
            <a:cxnLst/>
            <a:rect l="l" t="t" r="r" b="b"/>
            <a:pathLst>
              <a:path w="10639739" h="10287000">
                <a:moveTo>
                  <a:pt x="0" y="0"/>
                </a:moveTo>
                <a:lnTo>
                  <a:pt x="10639739" y="0"/>
                </a:lnTo>
                <a:lnTo>
                  <a:pt x="10639739"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Freeform 3"/>
          <p:cNvSpPr/>
          <p:nvPr/>
        </p:nvSpPr>
        <p:spPr>
          <a:xfrm flipH="1">
            <a:off x="10639739" y="0"/>
            <a:ext cx="8706927" cy="10287000"/>
          </a:xfrm>
          <a:custGeom>
            <a:avLst/>
            <a:gdLst/>
            <a:ahLst/>
            <a:cxnLst/>
            <a:rect l="l" t="t" r="r" b="b"/>
            <a:pathLst>
              <a:path w="8706927" h="10287000">
                <a:moveTo>
                  <a:pt x="8706927" y="0"/>
                </a:moveTo>
                <a:lnTo>
                  <a:pt x="0" y="0"/>
                </a:lnTo>
                <a:lnTo>
                  <a:pt x="0" y="10287000"/>
                </a:lnTo>
                <a:lnTo>
                  <a:pt x="8706927" y="10287000"/>
                </a:lnTo>
                <a:lnTo>
                  <a:pt x="8706927"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4" name="Group 4"/>
          <p:cNvGrpSpPr/>
          <p:nvPr/>
        </p:nvGrpSpPr>
        <p:grpSpPr>
          <a:xfrm>
            <a:off x="0" y="762525"/>
            <a:ext cx="10049289" cy="1218205"/>
            <a:chOff x="0" y="0"/>
            <a:chExt cx="2646726" cy="320844"/>
          </a:xfrm>
        </p:grpSpPr>
        <p:sp>
          <p:nvSpPr>
            <p:cNvPr id="5" name="Freeform 5"/>
            <p:cNvSpPr/>
            <p:nvPr/>
          </p:nvSpPr>
          <p:spPr>
            <a:xfrm>
              <a:off x="0" y="0"/>
              <a:ext cx="2646726" cy="320844"/>
            </a:xfrm>
            <a:custGeom>
              <a:avLst/>
              <a:gdLst/>
              <a:ahLst/>
              <a:cxnLst/>
              <a:rect l="l" t="t" r="r" b="b"/>
              <a:pathLst>
                <a:path w="2646726" h="320844">
                  <a:moveTo>
                    <a:pt x="0" y="0"/>
                  </a:moveTo>
                  <a:lnTo>
                    <a:pt x="2646726" y="0"/>
                  </a:lnTo>
                  <a:lnTo>
                    <a:pt x="2646726" y="320844"/>
                  </a:lnTo>
                  <a:lnTo>
                    <a:pt x="0" y="320844"/>
                  </a:lnTo>
                  <a:close/>
                </a:path>
              </a:pathLst>
            </a:custGeom>
            <a:solidFill>
              <a:srgbClr val="000000">
                <a:alpha val="60000"/>
              </a:srgbClr>
            </a:solidFill>
          </p:spPr>
          <p:txBody>
            <a:bodyPr/>
            <a:lstStyle/>
            <a:p>
              <a:endParaRPr lang="en-CA"/>
            </a:p>
          </p:txBody>
        </p:sp>
        <p:sp>
          <p:nvSpPr>
            <p:cNvPr id="6" name="TextBox 6"/>
            <p:cNvSpPr txBox="1"/>
            <p:nvPr/>
          </p:nvSpPr>
          <p:spPr>
            <a:xfrm>
              <a:off x="0" y="-38100"/>
              <a:ext cx="2646726" cy="35894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942975"/>
            <a:ext cx="9020589" cy="771579"/>
          </a:xfrm>
          <a:prstGeom prst="rect">
            <a:avLst/>
          </a:prstGeom>
        </p:spPr>
        <p:txBody>
          <a:bodyPr lIns="0" tIns="0" rIns="0" bIns="0" rtlCol="0" anchor="t">
            <a:spAutoFit/>
          </a:bodyPr>
          <a:lstStyle/>
          <a:p>
            <a:pPr algn="l">
              <a:lnSpc>
                <a:spcPts val="6299"/>
              </a:lnSpc>
              <a:spcBef>
                <a:spcPct val="0"/>
              </a:spcBef>
            </a:pPr>
            <a:r>
              <a:rPr lang="en-US" sz="4500">
                <a:solidFill>
                  <a:srgbClr val="FFFFFF"/>
                </a:solidFill>
                <a:latin typeface="Greycliff"/>
                <a:ea typeface="Greycliff"/>
                <a:cs typeface="Greycliff"/>
                <a:sym typeface="Greycliff"/>
              </a:rPr>
              <a:t>Aesthetic Vision vs. Harsh Reality</a:t>
            </a:r>
          </a:p>
        </p:txBody>
      </p:sp>
      <p:pic>
        <p:nvPicPr>
          <p:cNvPr id="17" name="Audio 16">
            <a:hlinkClick r:id="" action="ppaction://media"/>
            <a:extLst>
              <a:ext uri="{FF2B5EF4-FFF2-40B4-BE49-F238E27FC236}">
                <a16:creationId xmlns:a16="http://schemas.microsoft.com/office/drawing/2014/main" id="{FEA34193-99EA-E792-D60C-39B4BE22106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816"/>
    </mc:Choice>
    <mc:Fallback xmlns="">
      <p:transition spd="slow" advTm="1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21945600">
                <a:moveTo>
                  <a:pt x="0" y="0"/>
                </a:moveTo>
                <a:lnTo>
                  <a:pt x="18288000" y="0"/>
                </a:lnTo>
                <a:lnTo>
                  <a:pt x="18288000" y="21945600"/>
                </a:lnTo>
                <a:lnTo>
                  <a:pt x="0" y="219456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TextBox 3"/>
          <p:cNvSpPr txBox="1"/>
          <p:nvPr/>
        </p:nvSpPr>
        <p:spPr>
          <a:xfrm>
            <a:off x="1028700" y="8262647"/>
            <a:ext cx="11544300"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2) A NEW ARCHITECTURAL SKIN</a:t>
            </a:r>
          </a:p>
        </p:txBody>
      </p:sp>
      <p:pic>
        <p:nvPicPr>
          <p:cNvPr id="49" name="Audio 48">
            <a:hlinkClick r:id="" action="ppaction://media"/>
            <a:extLst>
              <a:ext uri="{FF2B5EF4-FFF2-40B4-BE49-F238E27FC236}">
                <a16:creationId xmlns:a16="http://schemas.microsoft.com/office/drawing/2014/main" id="{361210CA-3F8B-934A-FC6B-0A05C9A3A9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848"/>
    </mc:Choice>
    <mc:Fallback xmlns="">
      <p:transition spd="slow" advTm="1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936" y="-1"/>
            <a:ext cx="18607936" cy="10287001"/>
          </a:xfrm>
          <a:custGeom>
            <a:avLst/>
            <a:gdLst/>
            <a:ahLst/>
            <a:cxnLst/>
            <a:rect l="l" t="t" r="r" b="b"/>
            <a:pathLst>
              <a:path w="18607936" h="10738458">
                <a:moveTo>
                  <a:pt x="0" y="0"/>
                </a:moveTo>
                <a:lnTo>
                  <a:pt x="18607936" y="0"/>
                </a:lnTo>
                <a:lnTo>
                  <a:pt x="18607936" y="10738458"/>
                </a:lnTo>
                <a:lnTo>
                  <a:pt x="0" y="1073845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319936" y="3032666"/>
            <a:ext cx="18607936" cy="4300642"/>
            <a:chOff x="0" y="0"/>
            <a:chExt cx="5086571" cy="1132679"/>
          </a:xfrm>
        </p:grpSpPr>
        <p:sp>
          <p:nvSpPr>
            <p:cNvPr id="4" name="Freeform 4"/>
            <p:cNvSpPr/>
            <p:nvPr/>
          </p:nvSpPr>
          <p:spPr>
            <a:xfrm>
              <a:off x="0" y="0"/>
              <a:ext cx="5086571" cy="1132679"/>
            </a:xfrm>
            <a:custGeom>
              <a:avLst/>
              <a:gdLst/>
              <a:ahLst/>
              <a:cxnLst/>
              <a:rect l="l" t="t" r="r" b="b"/>
              <a:pathLst>
                <a:path w="5086571" h="1132679">
                  <a:moveTo>
                    <a:pt x="0" y="0"/>
                  </a:moveTo>
                  <a:lnTo>
                    <a:pt x="5086571" y="0"/>
                  </a:lnTo>
                  <a:lnTo>
                    <a:pt x="5086571" y="1132679"/>
                  </a:lnTo>
                  <a:lnTo>
                    <a:pt x="0" y="1132679"/>
                  </a:lnTo>
                  <a:close/>
                </a:path>
              </a:pathLst>
            </a:custGeom>
            <a:solidFill>
              <a:srgbClr val="000000">
                <a:alpha val="60000"/>
              </a:srgbClr>
            </a:solidFill>
          </p:spPr>
          <p:txBody>
            <a:bodyPr/>
            <a:lstStyle/>
            <a:p>
              <a:endParaRPr lang="en-CA"/>
            </a:p>
          </p:txBody>
        </p:sp>
        <p:sp>
          <p:nvSpPr>
            <p:cNvPr id="5" name="TextBox 5"/>
            <p:cNvSpPr txBox="1"/>
            <p:nvPr/>
          </p:nvSpPr>
          <p:spPr>
            <a:xfrm>
              <a:off x="0" y="-38100"/>
              <a:ext cx="5086571" cy="117077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219190" y="3914694"/>
            <a:ext cx="11849621" cy="2371887"/>
          </a:xfrm>
          <a:prstGeom prst="rect">
            <a:avLst/>
          </a:prstGeom>
        </p:spPr>
        <p:txBody>
          <a:bodyPr lIns="0" tIns="0" rIns="0" bIns="0" rtlCol="0" anchor="t">
            <a:spAutoFit/>
          </a:bodyPr>
          <a:lstStyle/>
          <a:p>
            <a:pPr algn="ctr">
              <a:lnSpc>
                <a:spcPts val="6299"/>
              </a:lnSpc>
              <a:spcBef>
                <a:spcPct val="0"/>
              </a:spcBef>
            </a:pPr>
            <a:r>
              <a:rPr lang="en-US" sz="4500">
                <a:solidFill>
                  <a:srgbClr val="FFFFFF"/>
                </a:solidFill>
                <a:latin typeface="Greycliff"/>
                <a:ea typeface="Greycliff"/>
                <a:cs typeface="Greycliff"/>
                <a:sym typeface="Greycliff"/>
              </a:rPr>
              <a:t>“This isn’t some small improvement; this is a completely new category of material built from the ground up to do things differently.”</a:t>
            </a:r>
          </a:p>
        </p:txBody>
      </p:sp>
      <p:pic>
        <p:nvPicPr>
          <p:cNvPr id="33" name="Audio 32">
            <a:hlinkClick r:id="" action="ppaction://media"/>
            <a:extLst>
              <a:ext uri="{FF2B5EF4-FFF2-40B4-BE49-F238E27FC236}">
                <a16:creationId xmlns:a16="http://schemas.microsoft.com/office/drawing/2014/main" id="{B151A208-748B-2783-C3E1-AF33CCCB68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912"/>
    </mc:Choice>
    <mc:Fallback xmlns="">
      <p:transition spd="slow" advTm="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55" y="-208712"/>
            <a:ext cx="18718128" cy="10495712"/>
          </a:xfrm>
          <a:custGeom>
            <a:avLst/>
            <a:gdLst/>
            <a:ahLst/>
            <a:cxnLst/>
            <a:rect l="l" t="t" r="r" b="b"/>
            <a:pathLst>
              <a:path w="18718128" h="10495712">
                <a:moveTo>
                  <a:pt x="0" y="0"/>
                </a:moveTo>
                <a:lnTo>
                  <a:pt x="18718128" y="0"/>
                </a:lnTo>
                <a:lnTo>
                  <a:pt x="18718128" y="10495712"/>
                </a:lnTo>
                <a:lnTo>
                  <a:pt x="0" y="1049571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grpSp>
        <p:nvGrpSpPr>
          <p:cNvPr id="3" name="Group 3"/>
          <p:cNvGrpSpPr/>
          <p:nvPr/>
        </p:nvGrpSpPr>
        <p:grpSpPr>
          <a:xfrm>
            <a:off x="-166354" y="2784577"/>
            <a:ext cx="18718128" cy="4489916"/>
            <a:chOff x="0" y="0"/>
            <a:chExt cx="5509973" cy="1182529"/>
          </a:xfrm>
        </p:grpSpPr>
        <p:sp>
          <p:nvSpPr>
            <p:cNvPr id="4" name="Freeform 4"/>
            <p:cNvSpPr/>
            <p:nvPr/>
          </p:nvSpPr>
          <p:spPr>
            <a:xfrm>
              <a:off x="0" y="0"/>
              <a:ext cx="5509973" cy="1182529"/>
            </a:xfrm>
            <a:custGeom>
              <a:avLst/>
              <a:gdLst/>
              <a:ahLst/>
              <a:cxnLst/>
              <a:rect l="l" t="t" r="r" b="b"/>
              <a:pathLst>
                <a:path w="5509973" h="1182529">
                  <a:moveTo>
                    <a:pt x="0" y="0"/>
                  </a:moveTo>
                  <a:lnTo>
                    <a:pt x="5509973" y="0"/>
                  </a:lnTo>
                  <a:lnTo>
                    <a:pt x="5509973" y="1182529"/>
                  </a:lnTo>
                  <a:lnTo>
                    <a:pt x="0" y="1182529"/>
                  </a:lnTo>
                  <a:close/>
                </a:path>
              </a:pathLst>
            </a:custGeom>
            <a:solidFill>
              <a:srgbClr val="000000">
                <a:alpha val="60000"/>
              </a:srgbClr>
            </a:solidFill>
          </p:spPr>
          <p:txBody>
            <a:bodyPr/>
            <a:lstStyle/>
            <a:p>
              <a:endParaRPr lang="en-CA"/>
            </a:p>
          </p:txBody>
        </p:sp>
        <p:sp>
          <p:nvSpPr>
            <p:cNvPr id="5" name="TextBox 5"/>
            <p:cNvSpPr txBox="1"/>
            <p:nvPr/>
          </p:nvSpPr>
          <p:spPr>
            <a:xfrm>
              <a:off x="0" y="-38100"/>
              <a:ext cx="5509973" cy="122062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267899" y="2904636"/>
            <a:ext cx="11849621" cy="1193800"/>
          </a:xfrm>
          <a:prstGeom prst="rect">
            <a:avLst/>
          </a:prstGeom>
        </p:spPr>
        <p:txBody>
          <a:bodyPr lIns="0" tIns="0" rIns="0" bIns="0" rtlCol="0" anchor="t">
            <a:spAutoFit/>
          </a:bodyPr>
          <a:lstStyle/>
          <a:p>
            <a:pPr algn="ctr">
              <a:lnSpc>
                <a:spcPts val="9799"/>
              </a:lnSpc>
              <a:spcBef>
                <a:spcPct val="0"/>
              </a:spcBef>
            </a:pPr>
            <a:r>
              <a:rPr lang="en-US" sz="6999" spc="2848">
                <a:solidFill>
                  <a:srgbClr val="FFFFFF"/>
                </a:solidFill>
                <a:latin typeface="Greycliff"/>
                <a:ea typeface="Greycliff"/>
                <a:cs typeface="Greycliff"/>
                <a:sym typeface="Greycliff"/>
              </a:rPr>
              <a:t>F.E.P.S.</a:t>
            </a:r>
          </a:p>
        </p:txBody>
      </p:sp>
      <p:sp>
        <p:nvSpPr>
          <p:cNvPr id="7" name="TextBox 7"/>
          <p:cNvSpPr txBox="1"/>
          <p:nvPr/>
        </p:nvSpPr>
        <p:spPr>
          <a:xfrm>
            <a:off x="3237390" y="4067094"/>
            <a:ext cx="11849621" cy="523821"/>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Greycliff"/>
                <a:ea typeface="Greycliff"/>
                <a:cs typeface="Greycliff"/>
                <a:sym typeface="Greycliff"/>
              </a:rPr>
              <a:t>Full Exterior Product Solution</a:t>
            </a:r>
          </a:p>
        </p:txBody>
      </p:sp>
      <p:sp>
        <p:nvSpPr>
          <p:cNvPr id="8" name="TextBox 8"/>
          <p:cNvSpPr txBox="1"/>
          <p:nvPr/>
        </p:nvSpPr>
        <p:spPr>
          <a:xfrm>
            <a:off x="2475653" y="5356599"/>
            <a:ext cx="13336695" cy="1287253"/>
          </a:xfrm>
          <a:prstGeom prst="rect">
            <a:avLst/>
          </a:prstGeom>
        </p:spPr>
        <p:txBody>
          <a:bodyPr lIns="0" tIns="0" rIns="0" bIns="0" rtlCol="0" anchor="t">
            <a:spAutoFit/>
          </a:bodyPr>
          <a:lstStyle/>
          <a:p>
            <a:pPr algn="ctr">
              <a:lnSpc>
                <a:spcPts val="5180"/>
              </a:lnSpc>
              <a:spcBef>
                <a:spcPct val="0"/>
              </a:spcBef>
            </a:pPr>
            <a:r>
              <a:rPr lang="en-US" sz="3700">
                <a:solidFill>
                  <a:srgbClr val="FFFFFF"/>
                </a:solidFill>
                <a:latin typeface="Greycliff"/>
                <a:ea typeface="Greycliff"/>
                <a:cs typeface="Greycliff"/>
                <a:sym typeface="Greycliff"/>
              </a:rPr>
              <a:t>An engineered </a:t>
            </a:r>
            <a:r>
              <a:rPr lang="en-US" sz="3700" b="1">
                <a:solidFill>
                  <a:srgbClr val="FFFFFF"/>
                </a:solidFill>
                <a:latin typeface="Greycliff Bold"/>
                <a:ea typeface="Greycliff Bold"/>
                <a:cs typeface="Greycliff Bold"/>
                <a:sym typeface="Greycliff Bold"/>
              </a:rPr>
              <a:t>ecosystem</a:t>
            </a:r>
            <a:r>
              <a:rPr lang="en-US" sz="3700">
                <a:solidFill>
                  <a:srgbClr val="FFFFFF"/>
                </a:solidFill>
                <a:latin typeface="Greycliff"/>
                <a:ea typeface="Greycliff"/>
                <a:cs typeface="Greycliff"/>
                <a:sym typeface="Greycliff"/>
              </a:rPr>
              <a:t> of extruded aluminum profiles with an architectural-grade powder coat finish.</a:t>
            </a:r>
          </a:p>
        </p:txBody>
      </p:sp>
      <p:pic>
        <p:nvPicPr>
          <p:cNvPr id="16" name="Audio 15">
            <a:hlinkClick r:id="" action="ppaction://media"/>
            <a:extLst>
              <a:ext uri="{FF2B5EF4-FFF2-40B4-BE49-F238E27FC236}">
                <a16:creationId xmlns:a16="http://schemas.microsoft.com/office/drawing/2014/main" id="{6A9A7714-EA06-FF7F-1E39-454271E077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093"/>
    </mc:Choice>
    <mc:Fallback xmlns="">
      <p:transition spd="slow" advTm="2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0">
            <a:off x="-13296" y="6"/>
            <a:ext cx="18312221" cy="10285787"/>
          </a:xfrm>
          <a:custGeom>
            <a:avLst/>
            <a:gdLst/>
            <a:ahLst/>
            <a:cxnLst/>
            <a:rect l="l" t="t" r="r" b="b"/>
            <a:pathLst>
              <a:path w="18312221" h="13925713">
                <a:moveTo>
                  <a:pt x="0" y="31919"/>
                </a:moveTo>
                <a:lnTo>
                  <a:pt x="18287972" y="0"/>
                </a:lnTo>
                <a:lnTo>
                  <a:pt x="18312222" y="13893795"/>
                </a:lnTo>
                <a:lnTo>
                  <a:pt x="24250" y="13925714"/>
                </a:lnTo>
                <a:lnTo>
                  <a:pt x="0" y="31919"/>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CA"/>
          </a:p>
        </p:txBody>
      </p:sp>
      <p:sp>
        <p:nvSpPr>
          <p:cNvPr id="3" name="TextBox 3"/>
          <p:cNvSpPr txBox="1"/>
          <p:nvPr/>
        </p:nvSpPr>
        <p:spPr>
          <a:xfrm>
            <a:off x="1028699" y="8262647"/>
            <a:ext cx="13902063" cy="920380"/>
          </a:xfrm>
          <a:prstGeom prst="rect">
            <a:avLst/>
          </a:prstGeom>
        </p:spPr>
        <p:txBody>
          <a:bodyPr wrap="square" lIns="0" tIns="0" rIns="0" bIns="0" rtlCol="0" anchor="t">
            <a:spAutoFit/>
          </a:bodyPr>
          <a:lstStyle/>
          <a:p>
            <a:pPr algn="l">
              <a:lnSpc>
                <a:spcPts val="8119"/>
              </a:lnSpc>
              <a:spcBef>
                <a:spcPct val="0"/>
              </a:spcBef>
            </a:pPr>
            <a:r>
              <a:rPr lang="en-US" sz="5799" b="1" dirty="0">
                <a:solidFill>
                  <a:srgbClr val="FFFFFF"/>
                </a:solidFill>
                <a:latin typeface="Greycliff Bold"/>
                <a:ea typeface="Greycliff Bold"/>
                <a:cs typeface="Greycliff Bold"/>
                <a:sym typeface="Greycliff Bold"/>
              </a:rPr>
              <a:t>3) THE CORE, THE SHEILD + THE CLIP</a:t>
            </a:r>
          </a:p>
        </p:txBody>
      </p:sp>
      <p:pic>
        <p:nvPicPr>
          <p:cNvPr id="25" name="Audio 24">
            <a:hlinkClick r:id="" action="ppaction://media"/>
            <a:extLst>
              <a:ext uri="{FF2B5EF4-FFF2-40B4-BE49-F238E27FC236}">
                <a16:creationId xmlns:a16="http://schemas.microsoft.com/office/drawing/2014/main" id="{2A546B02-9407-0C74-D19F-BADAF12E4A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830"/>
    </mc:Choice>
    <mc:Fallback xmlns="">
      <p:transition spd="slow" advTm="1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1457</TotalTime>
  <Words>2219</Words>
  <Application>Microsoft Office PowerPoint</Application>
  <PresentationFormat>Custom</PresentationFormat>
  <Paragraphs>246</Paragraphs>
  <Slides>34</Slides>
  <Notes>34</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Architectural Era - FEPS Slide Deck</dc:title>
  <cp:lastModifiedBy>Amy Plett</cp:lastModifiedBy>
  <cp:revision>6</cp:revision>
  <dcterms:created xsi:type="dcterms:W3CDTF">2006-08-16T00:00:00Z</dcterms:created>
  <dcterms:modified xsi:type="dcterms:W3CDTF">2026-04-27T20:46:34Z</dcterms:modified>
  <dc:identifier>DAHEUKgHupA</dc:identifier>
</cp:coreProperties>
</file>